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roxima Nova"/>
      <p:regular r:id="rId39"/>
      <p:bold r:id="rId40"/>
      <p:italic r:id="rId41"/>
      <p:boldItalic r:id="rId42"/>
    </p:embeddedFont>
    <p:embeddedFont>
      <p:font typeface="Roboto"/>
      <p:regular r:id="rId43"/>
      <p:bold r:id="rId44"/>
      <p:italic r:id="rId45"/>
      <p:boldItalic r:id="rId46"/>
    </p:embeddedFont>
    <p:embeddedFont>
      <p:font typeface="Nuni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42" Type="http://schemas.openxmlformats.org/officeDocument/2006/relationships/font" Target="fonts/ProximaNova-boldItalic.fntdata"/><Relationship Id="rId41" Type="http://schemas.openxmlformats.org/officeDocument/2006/relationships/font" Target="fonts/ProximaNova-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ProximaNova-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Nuni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924a40a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924a40a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f4e94ab5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f4e94ab5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f4e94ab5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f4e94ab5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924a40a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924a40a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924a40a0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924a40a0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f4f651d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f4f651d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91ccc201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91ccc201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91ccc201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91ccc201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91ccc201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91ccc201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91ccc201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91ccc201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f4e94ab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f4e94ab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91ccc201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91ccc201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91ccc201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91ccc201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ecaf94c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ecaf94c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91ccc201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91ccc201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91ccc201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91ccc201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ec5eb35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ec5eb35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ec5eb35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ec5eb35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ec5eb353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ec5eb353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ecaf94ce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ecaf94ce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ecaf94ce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ecaf94ce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91ccc20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91ccc20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91ccc20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91ccc20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f4e94ab5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f4e94ab5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924a40a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924a40a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924a40a0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924a40a0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s://drive.google.com/drive/folders/1hHNOQVkdC4wC8A_7jJK6jPLPAvFuIax1?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www.ias.ac.in/Journals/Pramana_%E2%80%93_Journal_of_Physics/" TargetMode="External"/><Relationship Id="rId4" Type="http://schemas.openxmlformats.org/officeDocument/2006/relationships/hyperlink" Target="http://www.draw.io" TargetMode="External"/><Relationship Id="rId5" Type="http://schemas.openxmlformats.org/officeDocument/2006/relationships/hyperlink" Target="https://datatofish.com/matplotlib-charts-tkinter-gui/" TargetMode="External"/><Relationship Id="rId6" Type="http://schemas.openxmlformats.org/officeDocument/2006/relationships/hyperlink" Target="https://matplotlib.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796275"/>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Development </a:t>
            </a:r>
            <a:r>
              <a:rPr lang="en" sz="6000"/>
              <a:t>of Digital Pulse Emulator</a:t>
            </a:r>
            <a:endParaRPr sz="6000"/>
          </a:p>
        </p:txBody>
      </p:sp>
      <p:sp>
        <p:nvSpPr>
          <p:cNvPr id="106" name="Google Shape;106;p25"/>
          <p:cNvSpPr txBox="1"/>
          <p:nvPr>
            <p:ph idx="1" type="subTitle"/>
          </p:nvPr>
        </p:nvSpPr>
        <p:spPr>
          <a:xfrm>
            <a:off x="510450" y="2696875"/>
            <a:ext cx="8123100" cy="21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t>Group Members</a:t>
            </a:r>
            <a:endParaRPr sz="3000" u="sng"/>
          </a:p>
          <a:p>
            <a:pPr indent="0" lvl="0" marL="0" rtl="0" algn="ctr">
              <a:spcBef>
                <a:spcPts val="0"/>
              </a:spcBef>
              <a:spcAft>
                <a:spcPts val="0"/>
              </a:spcAft>
              <a:buNone/>
            </a:pPr>
            <a:r>
              <a:rPr b="1" i="1" lang="en"/>
              <a:t>Muskaan Gupta  </a:t>
            </a:r>
            <a:endParaRPr b="1" i="1"/>
          </a:p>
          <a:p>
            <a:pPr indent="0" lvl="0" marL="0" rtl="0" algn="ctr">
              <a:spcBef>
                <a:spcPts val="0"/>
              </a:spcBef>
              <a:spcAft>
                <a:spcPts val="0"/>
              </a:spcAft>
              <a:buNone/>
            </a:pPr>
            <a:r>
              <a:rPr b="1" i="1" lang="en"/>
              <a:t>Simran Koul</a:t>
            </a:r>
            <a:endParaRPr b="1" i="1"/>
          </a:p>
          <a:p>
            <a:pPr indent="0" lvl="0" marL="0" rtl="0" algn="ctr">
              <a:spcBef>
                <a:spcPts val="0"/>
              </a:spcBef>
              <a:spcAft>
                <a:spcPts val="0"/>
              </a:spcAft>
              <a:buNone/>
            </a:pPr>
            <a:r>
              <a:rPr b="1" i="1" lang="en"/>
              <a:t>Ayush Suri</a:t>
            </a:r>
            <a:endParaRPr b="1" i="1"/>
          </a:p>
          <a:p>
            <a:pPr indent="0" lvl="0" marL="0" rtl="0" algn="ctr">
              <a:spcBef>
                <a:spcPts val="0"/>
              </a:spcBef>
              <a:spcAft>
                <a:spcPts val="0"/>
              </a:spcAft>
              <a:buNone/>
            </a:pPr>
            <a:r>
              <a:rPr b="1" i="1" lang="en"/>
              <a:t>Vishal Kothari</a:t>
            </a:r>
            <a:endParaRPr b="1" i="1"/>
          </a:p>
        </p:txBody>
      </p:sp>
      <p:cxnSp>
        <p:nvCxnSpPr>
          <p:cNvPr id="107" name="Google Shape;107;p25"/>
          <p:cNvCxnSpPr/>
          <p:nvPr/>
        </p:nvCxnSpPr>
        <p:spPr>
          <a:xfrm flipH="1" rot="10800000">
            <a:off x="615150" y="2518925"/>
            <a:ext cx="8060400" cy="219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Literature Survey</a:t>
            </a:r>
            <a:endParaRPr sz="3600"/>
          </a:p>
        </p:txBody>
      </p:sp>
      <p:sp>
        <p:nvSpPr>
          <p:cNvPr id="166" name="Google Shape;166;p34"/>
          <p:cNvSpPr txBox="1"/>
          <p:nvPr>
            <p:ph idx="1" type="body"/>
          </p:nvPr>
        </p:nvSpPr>
        <p:spPr>
          <a:xfrm>
            <a:off x="311700" y="1122650"/>
            <a:ext cx="8743500" cy="3545700"/>
          </a:xfrm>
          <a:prstGeom prst="rect">
            <a:avLst/>
          </a:prstGeom>
        </p:spPr>
        <p:txBody>
          <a:bodyPr anchorCtr="0" anchor="t" bIns="91425" lIns="91425" spcFirstLastPara="1" rIns="91425" wrap="square" tIns="91425">
            <a:noAutofit/>
          </a:bodyPr>
          <a:lstStyle/>
          <a:p>
            <a:pPr indent="-355600" lvl="0" marL="457200" rtl="0" algn="just">
              <a:lnSpc>
                <a:spcPct val="96000"/>
              </a:lnSpc>
              <a:spcBef>
                <a:spcPts val="1200"/>
              </a:spcBef>
              <a:spcAft>
                <a:spcPts val="0"/>
              </a:spcAft>
              <a:buClr>
                <a:srgbClr val="222222"/>
              </a:buClr>
              <a:buSzPts val="2000"/>
              <a:buFont typeface="Nunito"/>
              <a:buChar char="●"/>
            </a:pPr>
            <a:r>
              <a:rPr lang="en" sz="2000">
                <a:solidFill>
                  <a:srgbClr val="222222"/>
                </a:solidFill>
                <a:highlight>
                  <a:srgbClr val="FFFFFF"/>
                </a:highlight>
                <a:latin typeface="Nunito"/>
                <a:ea typeface="Nunito"/>
                <a:cs typeface="Nunito"/>
                <a:sym typeface="Nunito"/>
              </a:rPr>
              <a:t> FPGA-based random pulse generator for emulation of a neutron detector system in a nuclear reactor.</a:t>
            </a:r>
            <a:endParaRPr sz="2000">
              <a:solidFill>
                <a:srgbClr val="222222"/>
              </a:solidFill>
              <a:highlight>
                <a:srgbClr val="FFFFFF"/>
              </a:highlight>
              <a:latin typeface="Nunito"/>
              <a:ea typeface="Nunito"/>
              <a:cs typeface="Nunito"/>
              <a:sym typeface="Nunito"/>
            </a:endParaRPr>
          </a:p>
          <a:p>
            <a:pPr indent="0" lvl="0" marL="0" rtl="0" algn="l">
              <a:spcBef>
                <a:spcPts val="1200"/>
              </a:spcBef>
              <a:spcAft>
                <a:spcPts val="0"/>
              </a:spcAft>
              <a:buNone/>
            </a:pPr>
            <a:r>
              <a:rPr i="1" lang="en" sz="2000">
                <a:solidFill>
                  <a:srgbClr val="222222"/>
                </a:solidFill>
                <a:highlight>
                  <a:srgbClr val="FFFFFF"/>
                </a:highlight>
                <a:latin typeface="Nunito"/>
                <a:ea typeface="Nunito"/>
                <a:cs typeface="Nunito"/>
                <a:sym typeface="Nunito"/>
              </a:rPr>
              <a:t>       </a:t>
            </a:r>
            <a:r>
              <a:rPr b="1" i="1" lang="en" sz="2000">
                <a:solidFill>
                  <a:srgbClr val="222222"/>
                </a:solidFill>
                <a:highlight>
                  <a:srgbClr val="FFFFFF"/>
                </a:highlight>
                <a:latin typeface="Nunito"/>
                <a:ea typeface="Nunito"/>
                <a:cs typeface="Nunito"/>
                <a:sym typeface="Nunito"/>
              </a:rPr>
              <a:t>[Abbiati, Sebastiano Scarpaci, Angelo Geraci, Giancarlo Ripamonti</a:t>
            </a:r>
            <a:endParaRPr b="1" i="1" sz="2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b="1" i="1" lang="en" sz="2000">
                <a:solidFill>
                  <a:srgbClr val="222222"/>
                </a:solidFill>
                <a:highlight>
                  <a:srgbClr val="FFFFFF"/>
                </a:highlight>
                <a:latin typeface="Nunito"/>
                <a:ea typeface="Nunito"/>
                <a:cs typeface="Nunito"/>
                <a:sym typeface="Nunito"/>
              </a:rPr>
              <a:t>      2009 IEEE Nuclear Science]</a:t>
            </a:r>
            <a:endParaRPr b="1" i="1" sz="2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i="1" sz="2000">
              <a:solidFill>
                <a:srgbClr val="222222"/>
              </a:solidFill>
              <a:highlight>
                <a:srgbClr val="FFFFFF"/>
              </a:highlight>
              <a:latin typeface="Nunito"/>
              <a:ea typeface="Nunito"/>
              <a:cs typeface="Nunito"/>
              <a:sym typeface="Nunito"/>
            </a:endParaRPr>
          </a:p>
          <a:p>
            <a:pPr indent="-355600" lvl="0" marL="457200" rtl="0" algn="just">
              <a:lnSpc>
                <a:spcPct val="96000"/>
              </a:lnSpc>
              <a:spcBef>
                <a:spcPts val="1200"/>
              </a:spcBef>
              <a:spcAft>
                <a:spcPts val="0"/>
              </a:spcAft>
              <a:buClr>
                <a:srgbClr val="222222"/>
              </a:buClr>
              <a:buSzPts val="2000"/>
              <a:buFont typeface="Nunito"/>
              <a:buChar char="●"/>
            </a:pPr>
            <a:r>
              <a:rPr lang="en" sz="2000">
                <a:solidFill>
                  <a:srgbClr val="222222"/>
                </a:solidFill>
                <a:highlight>
                  <a:srgbClr val="FFFFFF"/>
                </a:highlight>
                <a:latin typeface="Nunito"/>
                <a:ea typeface="Nunito"/>
                <a:cs typeface="Nunito"/>
                <a:sym typeface="Nunito"/>
              </a:rPr>
              <a:t>A Fast, Programmable, Stand-Alone Pulse Generator Emulating Spectroscopy Nuclear Events</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rPr b="1" i="1" lang="en" sz="2000">
                <a:solidFill>
                  <a:srgbClr val="222222"/>
                </a:solidFill>
                <a:highlight>
                  <a:srgbClr val="FFFFFF"/>
                </a:highlight>
                <a:latin typeface="Nunito"/>
                <a:ea typeface="Nunito"/>
                <a:cs typeface="Nunito"/>
                <a:sym typeface="Nunito"/>
              </a:rPr>
              <a:t>[J.Millman, A.Grabel, Microelectronics&amp;quot;, McGraw-Hill, 198]</a:t>
            </a:r>
            <a:endParaRPr b="1" i="1"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13716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l">
              <a:spcBef>
                <a:spcPts val="1200"/>
              </a:spcBef>
              <a:spcAft>
                <a:spcPts val="0"/>
              </a:spcAft>
              <a:buNone/>
            </a:pPr>
            <a:r>
              <a:t/>
            </a:r>
            <a:endParaRPr/>
          </a:p>
          <a:p>
            <a:pPr indent="0" lvl="0" marL="0" rtl="0" algn="l">
              <a:spcBef>
                <a:spcPts val="1600"/>
              </a:spcBef>
              <a:spcAft>
                <a:spcPts val="160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Proposed System</a:t>
            </a:r>
            <a:endParaRPr sz="3600"/>
          </a:p>
        </p:txBody>
      </p:sp>
      <p:pic>
        <p:nvPicPr>
          <p:cNvPr id="172" name="Google Shape;172;p35"/>
          <p:cNvPicPr preferRelativeResize="0"/>
          <p:nvPr/>
        </p:nvPicPr>
        <p:blipFill>
          <a:blip r:embed="rId3">
            <a:alphaModFix/>
          </a:blip>
          <a:stretch>
            <a:fillRect/>
          </a:stretch>
        </p:blipFill>
        <p:spPr>
          <a:xfrm>
            <a:off x="1912350" y="1192124"/>
            <a:ext cx="5672750" cy="3772725"/>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6"/>
          <p:cNvSpPr txBox="1"/>
          <p:nvPr>
            <p:ph type="title"/>
          </p:nvPr>
        </p:nvSpPr>
        <p:spPr>
          <a:xfrm>
            <a:off x="311700" y="12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Design of Proposed System</a:t>
            </a:r>
            <a:endParaRPr sz="3600"/>
          </a:p>
        </p:txBody>
      </p:sp>
      <p:pic>
        <p:nvPicPr>
          <p:cNvPr id="178" name="Google Shape;178;p36"/>
          <p:cNvPicPr preferRelativeResize="0"/>
          <p:nvPr/>
        </p:nvPicPr>
        <p:blipFill>
          <a:blip r:embed="rId3">
            <a:alphaModFix/>
          </a:blip>
          <a:stretch>
            <a:fillRect/>
          </a:stretch>
        </p:blipFill>
        <p:spPr>
          <a:xfrm>
            <a:off x="1476225" y="822075"/>
            <a:ext cx="6191550" cy="4179275"/>
          </a:xfrm>
          <a:prstGeom prst="rect">
            <a:avLst/>
          </a:prstGeom>
          <a:noFill/>
          <a:ln>
            <a:noFill/>
          </a:ln>
        </p:spPr>
      </p:pic>
      <p:cxnSp>
        <p:nvCxnSpPr>
          <p:cNvPr id="179" name="Google Shape;179;p36"/>
          <p:cNvCxnSpPr/>
          <p:nvPr/>
        </p:nvCxnSpPr>
        <p:spPr>
          <a:xfrm flipH="1" rot="10800000">
            <a:off x="3460975" y="2715525"/>
            <a:ext cx="885600" cy="75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Diagram</a:t>
            </a:r>
            <a:endParaRPr/>
          </a:p>
        </p:txBody>
      </p:sp>
      <p:sp>
        <p:nvSpPr>
          <p:cNvPr id="185" name="Google Shape;18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 name="Google Shape;186;p37"/>
          <p:cNvPicPr preferRelativeResize="0"/>
          <p:nvPr/>
        </p:nvPicPr>
        <p:blipFill>
          <a:blip r:embed="rId3">
            <a:alphaModFix/>
          </a:blip>
          <a:stretch>
            <a:fillRect/>
          </a:stretch>
        </p:blipFill>
        <p:spPr>
          <a:xfrm>
            <a:off x="3166150" y="1017725"/>
            <a:ext cx="3288615" cy="3843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 Diagram</a:t>
            </a:r>
            <a:endParaRPr/>
          </a:p>
        </p:txBody>
      </p:sp>
      <p:sp>
        <p:nvSpPr>
          <p:cNvPr id="192" name="Google Shape;19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3" name="Google Shape;193;p38"/>
          <p:cNvPicPr preferRelativeResize="0"/>
          <p:nvPr/>
        </p:nvPicPr>
        <p:blipFill>
          <a:blip r:embed="rId3">
            <a:alphaModFix/>
          </a:blip>
          <a:stretch>
            <a:fillRect/>
          </a:stretch>
        </p:blipFill>
        <p:spPr>
          <a:xfrm>
            <a:off x="2318175" y="1152475"/>
            <a:ext cx="4507650" cy="3732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9"/>
          <p:cNvSpPr txBox="1"/>
          <p:nvPr>
            <p:ph type="title"/>
          </p:nvPr>
        </p:nvSpPr>
        <p:spPr>
          <a:xfrm>
            <a:off x="2255300" y="391325"/>
            <a:ext cx="348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Implementation</a:t>
            </a:r>
            <a:endParaRPr sz="3600"/>
          </a:p>
        </p:txBody>
      </p:sp>
      <p:sp>
        <p:nvSpPr>
          <p:cNvPr id="199" name="Google Shape;19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1600"/>
              </a:spcBef>
              <a:spcAft>
                <a:spcPts val="0"/>
              </a:spcAft>
              <a:buNone/>
            </a:pPr>
            <a:r>
              <a:rPr lang="en"/>
              <a:t>Drive Link </a:t>
            </a:r>
            <a:endParaRPr>
              <a:latin typeface="Roboto"/>
              <a:ea typeface="Roboto"/>
              <a:cs typeface="Roboto"/>
              <a:sym typeface="Roboto"/>
            </a:endParaRPr>
          </a:p>
          <a:p>
            <a:pPr indent="-304800" lvl="0" marL="457200" rtl="0" algn="l">
              <a:spcBef>
                <a:spcPts val="1600"/>
              </a:spcBef>
              <a:spcAft>
                <a:spcPts val="0"/>
              </a:spcAft>
              <a:buSzPts val="1200"/>
              <a:buFont typeface="Roboto"/>
              <a:buChar char="●"/>
            </a:pPr>
            <a:r>
              <a:rPr lang="en" sz="1200" u="sng">
                <a:solidFill>
                  <a:srgbClr val="263238"/>
                </a:solidFill>
                <a:latin typeface="Roboto"/>
                <a:ea typeface="Roboto"/>
                <a:cs typeface="Roboto"/>
                <a:sym typeface="Roboto"/>
                <a:hlinkClick r:id="rId3"/>
              </a:rPr>
              <a:t>https://drive.google.com/drive/folders/1hHNOQVkdC4wC8A_7jJK6jPLPAvFuIax1?usp=sharing</a:t>
            </a:r>
            <a:endParaRPr sz="1200">
              <a:latin typeface="Roboto"/>
              <a:ea typeface="Roboto"/>
              <a:cs typeface="Roboto"/>
              <a:sym typeface="Roboto"/>
            </a:endParaRPr>
          </a:p>
          <a:p>
            <a:pPr indent="0" lvl="0" marL="0" rtl="0" algn="l">
              <a:spcBef>
                <a:spcPts val="1600"/>
              </a:spcBef>
              <a:spcAft>
                <a:spcPts val="0"/>
              </a:spcAft>
              <a:buNone/>
            </a:pPr>
            <a:r>
              <a:rPr lang="en" sz="1200">
                <a:latin typeface="Roboto"/>
                <a:ea typeface="Roboto"/>
                <a:cs typeface="Roboto"/>
                <a:sym typeface="Roboto"/>
              </a:rPr>
              <a:t>	</a:t>
            </a:r>
            <a:r>
              <a:rPr lang="en"/>
              <a:t>Tools used</a:t>
            </a:r>
            <a:endParaRPr/>
          </a:p>
          <a:p>
            <a:pPr indent="-317500" lvl="0" marL="457200" rtl="0" algn="l">
              <a:spcBef>
                <a:spcPts val="1600"/>
              </a:spcBef>
              <a:spcAft>
                <a:spcPts val="0"/>
              </a:spcAft>
              <a:buSzPts val="1400"/>
              <a:buChar char="●"/>
            </a:pPr>
            <a:r>
              <a:rPr lang="en" sz="1400"/>
              <a:t>GCC Compiler, Python3, Tkinter GUI Tool and Matplotlib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205" name="Google Shape;205;p40"/>
          <p:cNvPicPr preferRelativeResize="0"/>
          <p:nvPr/>
        </p:nvPicPr>
        <p:blipFill>
          <a:blip r:embed="rId3">
            <a:alphaModFix/>
          </a:blip>
          <a:stretch>
            <a:fillRect/>
          </a:stretch>
        </p:blipFill>
        <p:spPr>
          <a:xfrm>
            <a:off x="1509900" y="1152475"/>
            <a:ext cx="5870851" cy="3382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211" name="Google Shape;211;p41"/>
          <p:cNvPicPr preferRelativeResize="0"/>
          <p:nvPr/>
        </p:nvPicPr>
        <p:blipFill>
          <a:blip r:embed="rId3">
            <a:alphaModFix/>
          </a:blip>
          <a:stretch>
            <a:fillRect/>
          </a:stretch>
        </p:blipFill>
        <p:spPr>
          <a:xfrm>
            <a:off x="560850" y="1949773"/>
            <a:ext cx="7755824" cy="105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217" name="Google Shape;217;p42"/>
          <p:cNvPicPr preferRelativeResize="0"/>
          <p:nvPr/>
        </p:nvPicPr>
        <p:blipFill>
          <a:blip r:embed="rId3">
            <a:alphaModFix/>
          </a:blip>
          <a:stretch>
            <a:fillRect/>
          </a:stretch>
        </p:blipFill>
        <p:spPr>
          <a:xfrm>
            <a:off x="2428275" y="1152475"/>
            <a:ext cx="3416400" cy="341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223" name="Google Shape;223;p43"/>
          <p:cNvPicPr preferRelativeResize="0"/>
          <p:nvPr/>
        </p:nvPicPr>
        <p:blipFill>
          <a:blip r:embed="rId3">
            <a:alphaModFix/>
          </a:blip>
          <a:stretch>
            <a:fillRect/>
          </a:stretch>
        </p:blipFill>
        <p:spPr>
          <a:xfrm>
            <a:off x="2546576" y="1152478"/>
            <a:ext cx="4050848" cy="3416401"/>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6"/>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Acknowledgement</a:t>
            </a:r>
            <a:endParaRPr/>
          </a:p>
        </p:txBody>
      </p:sp>
      <p:sp>
        <p:nvSpPr>
          <p:cNvPr id="113" name="Google Shape;113;p26"/>
          <p:cNvSpPr txBox="1"/>
          <p:nvPr>
            <p:ph idx="1" type="subTitle"/>
          </p:nvPr>
        </p:nvSpPr>
        <p:spPr>
          <a:xfrm>
            <a:off x="510450" y="3182340"/>
            <a:ext cx="8123100" cy="1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Internal Guide : Mr. Gopal Sonune Sir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External Guide : Mr. Jaydeep Gore Sir</a:t>
            </a:r>
            <a:endParaRPr/>
          </a:p>
        </p:txBody>
      </p:sp>
      <p:pic>
        <p:nvPicPr>
          <p:cNvPr id="114" name="Google Shape;114;p26"/>
          <p:cNvPicPr preferRelativeResize="0"/>
          <p:nvPr/>
        </p:nvPicPr>
        <p:blipFill>
          <a:blip r:embed="rId3">
            <a:alphaModFix/>
          </a:blip>
          <a:stretch>
            <a:fillRect/>
          </a:stretch>
        </p:blipFill>
        <p:spPr>
          <a:xfrm>
            <a:off x="98375" y="140550"/>
            <a:ext cx="2173550" cy="1222625"/>
          </a:xfrm>
          <a:prstGeom prst="rect">
            <a:avLst/>
          </a:prstGeom>
          <a:noFill/>
          <a:ln>
            <a:noFill/>
          </a:ln>
        </p:spPr>
      </p:pic>
      <p:pic>
        <p:nvPicPr>
          <p:cNvPr id="115" name="Google Shape;115;p26"/>
          <p:cNvPicPr preferRelativeResize="0"/>
          <p:nvPr/>
        </p:nvPicPr>
        <p:blipFill>
          <a:blip r:embed="rId4">
            <a:alphaModFix/>
          </a:blip>
          <a:stretch>
            <a:fillRect/>
          </a:stretch>
        </p:blipFill>
        <p:spPr>
          <a:xfrm>
            <a:off x="7547526" y="140550"/>
            <a:ext cx="1436584" cy="13890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229" name="Google Shape;229;p44"/>
          <p:cNvPicPr preferRelativeResize="0"/>
          <p:nvPr/>
        </p:nvPicPr>
        <p:blipFill>
          <a:blip r:embed="rId3">
            <a:alphaModFix/>
          </a:blip>
          <a:stretch>
            <a:fillRect/>
          </a:stretch>
        </p:blipFill>
        <p:spPr>
          <a:xfrm>
            <a:off x="442775" y="1726351"/>
            <a:ext cx="8176474" cy="148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235" name="Google Shape;235;p45"/>
          <p:cNvPicPr preferRelativeResize="0"/>
          <p:nvPr/>
        </p:nvPicPr>
        <p:blipFill>
          <a:blip r:embed="rId3">
            <a:alphaModFix/>
          </a:blip>
          <a:stretch>
            <a:fillRect/>
          </a:stretch>
        </p:blipFill>
        <p:spPr>
          <a:xfrm>
            <a:off x="2251525" y="1194825"/>
            <a:ext cx="4640950" cy="333170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46"/>
          <p:cNvPicPr preferRelativeResize="0"/>
          <p:nvPr/>
        </p:nvPicPr>
        <p:blipFill>
          <a:blip r:embed="rId3">
            <a:alphaModFix/>
          </a:blip>
          <a:stretch>
            <a:fillRect/>
          </a:stretch>
        </p:blipFill>
        <p:spPr>
          <a:xfrm>
            <a:off x="315825" y="152400"/>
            <a:ext cx="8118862" cy="4838697"/>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246" name="Google Shape;246;p47"/>
          <p:cNvPicPr preferRelativeResize="0"/>
          <p:nvPr/>
        </p:nvPicPr>
        <p:blipFill>
          <a:blip r:embed="rId3">
            <a:alphaModFix/>
          </a:blip>
          <a:stretch>
            <a:fillRect/>
          </a:stretch>
        </p:blipFill>
        <p:spPr>
          <a:xfrm>
            <a:off x="2271334" y="1009350"/>
            <a:ext cx="4601325" cy="3702649"/>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252" name="Google Shape;252;p48"/>
          <p:cNvPicPr preferRelativeResize="0"/>
          <p:nvPr/>
        </p:nvPicPr>
        <p:blipFill>
          <a:blip r:embed="rId3">
            <a:alphaModFix/>
          </a:blip>
          <a:stretch>
            <a:fillRect/>
          </a:stretch>
        </p:blipFill>
        <p:spPr>
          <a:xfrm>
            <a:off x="2332273" y="1152475"/>
            <a:ext cx="4479443" cy="3416400"/>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9"/>
          <p:cNvSpPr txBox="1"/>
          <p:nvPr>
            <p:ph type="title"/>
          </p:nvPr>
        </p:nvSpPr>
        <p:spPr>
          <a:xfrm>
            <a:off x="311700" y="291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Amplitude spectrum</a:t>
            </a:r>
            <a:endParaRPr/>
          </a:p>
        </p:txBody>
      </p:sp>
      <p:pic>
        <p:nvPicPr>
          <p:cNvPr id="258" name="Google Shape;258;p49"/>
          <p:cNvPicPr preferRelativeResize="0"/>
          <p:nvPr/>
        </p:nvPicPr>
        <p:blipFill>
          <a:blip r:embed="rId3">
            <a:alphaModFix/>
          </a:blip>
          <a:stretch>
            <a:fillRect/>
          </a:stretch>
        </p:blipFill>
        <p:spPr>
          <a:xfrm>
            <a:off x="1143000" y="1144525"/>
            <a:ext cx="6505174" cy="3826601"/>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Amplitude spectrum</a:t>
            </a:r>
            <a:endParaRPr/>
          </a:p>
        </p:txBody>
      </p:sp>
      <p:pic>
        <p:nvPicPr>
          <p:cNvPr id="264" name="Google Shape;264;p50"/>
          <p:cNvPicPr preferRelativeResize="0"/>
          <p:nvPr/>
        </p:nvPicPr>
        <p:blipFill rotWithShape="1">
          <a:blip r:embed="rId3">
            <a:alphaModFix/>
          </a:blip>
          <a:srcRect b="-5049" l="-4270" r="4270" t="5050"/>
          <a:stretch/>
        </p:blipFill>
        <p:spPr>
          <a:xfrm>
            <a:off x="1510712" y="1170850"/>
            <a:ext cx="6122574" cy="3820976"/>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Amplitude spectrum</a:t>
            </a:r>
            <a:endParaRPr/>
          </a:p>
        </p:txBody>
      </p:sp>
      <p:pic>
        <p:nvPicPr>
          <p:cNvPr id="270" name="Google Shape;270;p51"/>
          <p:cNvPicPr preferRelativeResize="0"/>
          <p:nvPr/>
        </p:nvPicPr>
        <p:blipFill>
          <a:blip r:embed="rId3">
            <a:alphaModFix/>
          </a:blip>
          <a:stretch>
            <a:fillRect/>
          </a:stretch>
        </p:blipFill>
        <p:spPr>
          <a:xfrm>
            <a:off x="1511825" y="1101175"/>
            <a:ext cx="5957101" cy="3820975"/>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52"/>
          <p:cNvSpPr txBox="1"/>
          <p:nvPr>
            <p:ph type="title"/>
          </p:nvPr>
        </p:nvSpPr>
        <p:spPr>
          <a:xfrm>
            <a:off x="241425" y="163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Implementation</a:t>
            </a:r>
            <a:endParaRPr/>
          </a:p>
        </p:txBody>
      </p:sp>
      <p:pic>
        <p:nvPicPr>
          <p:cNvPr id="276" name="Google Shape;276;p52"/>
          <p:cNvPicPr preferRelativeResize="0"/>
          <p:nvPr/>
        </p:nvPicPr>
        <p:blipFill>
          <a:blip r:embed="rId3">
            <a:alphaModFix/>
          </a:blip>
          <a:stretch>
            <a:fillRect/>
          </a:stretch>
        </p:blipFill>
        <p:spPr>
          <a:xfrm>
            <a:off x="899400" y="1017725"/>
            <a:ext cx="7279598" cy="3820973"/>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53"/>
          <p:cNvSpPr txBox="1"/>
          <p:nvPr>
            <p:ph type="title"/>
          </p:nvPr>
        </p:nvSpPr>
        <p:spPr>
          <a:xfrm>
            <a:off x="311700" y="220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Implementation</a:t>
            </a:r>
            <a:endParaRPr/>
          </a:p>
          <a:p>
            <a:pPr indent="0" lvl="0" marL="0" rtl="0" algn="l">
              <a:spcBef>
                <a:spcPts val="0"/>
              </a:spcBef>
              <a:spcAft>
                <a:spcPts val="0"/>
              </a:spcAft>
              <a:buNone/>
            </a:pPr>
            <a:r>
              <a:t/>
            </a:r>
            <a:endParaRPr/>
          </a:p>
        </p:txBody>
      </p:sp>
      <p:pic>
        <p:nvPicPr>
          <p:cNvPr id="282" name="Google Shape;282;p53"/>
          <p:cNvPicPr preferRelativeResize="0"/>
          <p:nvPr/>
        </p:nvPicPr>
        <p:blipFill>
          <a:blip r:embed="rId3">
            <a:alphaModFix/>
          </a:blip>
          <a:stretch>
            <a:fillRect/>
          </a:stretch>
        </p:blipFill>
        <p:spPr>
          <a:xfrm>
            <a:off x="941575" y="1127975"/>
            <a:ext cx="7279598" cy="3820973"/>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AGENDA</a:t>
            </a:r>
            <a:endParaRPr sz="3600"/>
          </a:p>
        </p:txBody>
      </p:sp>
      <p:sp>
        <p:nvSpPr>
          <p:cNvPr id="121" name="Google Shape;121;p27"/>
          <p:cNvSpPr txBox="1"/>
          <p:nvPr>
            <p:ph idx="1" type="body"/>
          </p:nvPr>
        </p:nvSpPr>
        <p:spPr>
          <a:xfrm>
            <a:off x="311700" y="1128475"/>
            <a:ext cx="8520600" cy="3747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Problem Definition</a:t>
            </a:r>
            <a:endParaRPr sz="2400"/>
          </a:p>
          <a:p>
            <a:pPr indent="-381000" lvl="0" marL="457200" rtl="0" algn="l">
              <a:spcBef>
                <a:spcPts val="0"/>
              </a:spcBef>
              <a:spcAft>
                <a:spcPts val="0"/>
              </a:spcAft>
              <a:buSzPts val="2400"/>
              <a:buChar char="●"/>
            </a:pPr>
            <a:r>
              <a:rPr lang="en" sz="2400"/>
              <a:t>Scope</a:t>
            </a:r>
            <a:endParaRPr sz="2400"/>
          </a:p>
          <a:p>
            <a:pPr indent="-381000" lvl="0" marL="457200" rtl="0" algn="l">
              <a:spcBef>
                <a:spcPts val="0"/>
              </a:spcBef>
              <a:spcAft>
                <a:spcPts val="0"/>
              </a:spcAft>
              <a:buSzPts val="2400"/>
              <a:buChar char="●"/>
            </a:pPr>
            <a:r>
              <a:rPr lang="en" sz="2400"/>
              <a:t>Software/Hardware Requirements</a:t>
            </a:r>
            <a:endParaRPr sz="2400"/>
          </a:p>
          <a:p>
            <a:pPr indent="-381000" lvl="0" marL="457200" rtl="0" algn="l">
              <a:spcBef>
                <a:spcPts val="0"/>
              </a:spcBef>
              <a:spcAft>
                <a:spcPts val="0"/>
              </a:spcAft>
              <a:buSzPts val="2400"/>
              <a:buChar char="●"/>
            </a:pPr>
            <a:r>
              <a:rPr lang="en" sz="2400"/>
              <a:t>Literature Survey</a:t>
            </a:r>
            <a:endParaRPr sz="2400"/>
          </a:p>
          <a:p>
            <a:pPr indent="-381000" lvl="0" marL="457200" rtl="0" algn="l">
              <a:spcBef>
                <a:spcPts val="0"/>
              </a:spcBef>
              <a:spcAft>
                <a:spcPts val="0"/>
              </a:spcAft>
              <a:buSzPts val="2400"/>
              <a:buChar char="●"/>
            </a:pPr>
            <a:r>
              <a:rPr lang="en" sz="2400"/>
              <a:t>Proposed System</a:t>
            </a:r>
            <a:endParaRPr sz="2400"/>
          </a:p>
          <a:p>
            <a:pPr indent="-381000" lvl="0" marL="457200" rtl="0" algn="l">
              <a:spcBef>
                <a:spcPts val="0"/>
              </a:spcBef>
              <a:spcAft>
                <a:spcPts val="0"/>
              </a:spcAft>
              <a:buSzPts val="2400"/>
              <a:buChar char="●"/>
            </a:pPr>
            <a:r>
              <a:rPr lang="en" sz="2400"/>
              <a:t>Design of Proposed system(Use case Diagram)</a:t>
            </a:r>
            <a:endParaRPr sz="2400"/>
          </a:p>
          <a:p>
            <a:pPr indent="-381000" lvl="0" marL="457200" rtl="0" algn="l">
              <a:spcBef>
                <a:spcPts val="0"/>
              </a:spcBef>
              <a:spcAft>
                <a:spcPts val="0"/>
              </a:spcAft>
              <a:buSzPts val="2400"/>
              <a:buChar char="●"/>
            </a:pPr>
            <a:r>
              <a:rPr lang="en" sz="2400"/>
              <a:t>Implementation</a:t>
            </a:r>
            <a:endParaRPr sz="2400"/>
          </a:p>
          <a:p>
            <a:pPr indent="-381000" lvl="0" marL="457200" rtl="0" algn="l">
              <a:spcBef>
                <a:spcPts val="0"/>
              </a:spcBef>
              <a:spcAft>
                <a:spcPts val="0"/>
              </a:spcAft>
              <a:buSzPts val="2400"/>
              <a:buChar char="●"/>
            </a:pPr>
            <a:r>
              <a:rPr lang="en" sz="2400"/>
              <a:t>What we will do next ? </a:t>
            </a:r>
            <a:endParaRPr sz="2400"/>
          </a:p>
          <a:p>
            <a:pPr indent="-381000" lvl="0" marL="457200" rtl="0" algn="l">
              <a:spcBef>
                <a:spcPts val="0"/>
              </a:spcBef>
              <a:spcAft>
                <a:spcPts val="0"/>
              </a:spcAft>
              <a:buSzPts val="2400"/>
              <a:buChar char="●"/>
            </a:pPr>
            <a:r>
              <a:rPr lang="en" sz="2400"/>
              <a:t>References</a:t>
            </a:r>
            <a:endParaRPr sz="2400"/>
          </a:p>
          <a:p>
            <a:pPr indent="0" lvl="0" marL="457200" rtl="0" algn="l">
              <a:spcBef>
                <a:spcPts val="1600"/>
              </a:spcBef>
              <a:spcAft>
                <a:spcPts val="0"/>
              </a:spcAft>
              <a:buNone/>
            </a:pPr>
            <a:r>
              <a:t/>
            </a:r>
            <a:endParaRPr sz="2400"/>
          </a:p>
          <a:p>
            <a:pPr indent="0" lvl="0" marL="457200" rtl="0" algn="l">
              <a:spcBef>
                <a:spcPts val="1600"/>
              </a:spcBef>
              <a:spcAft>
                <a:spcPts val="1600"/>
              </a:spcAft>
              <a:buNone/>
            </a:pPr>
            <a:r>
              <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None/>
            </a:pPr>
            <a:r>
              <a:rPr lang="en" sz="3600"/>
              <a:t>Conclusion</a:t>
            </a:r>
            <a:endParaRPr/>
          </a:p>
        </p:txBody>
      </p:sp>
      <p:sp>
        <p:nvSpPr>
          <p:cNvPr id="288" name="Google Shape;288;p54"/>
          <p:cNvSpPr txBox="1"/>
          <p:nvPr>
            <p:ph idx="1" type="body"/>
          </p:nvPr>
        </p:nvSpPr>
        <p:spPr>
          <a:xfrm>
            <a:off x="311700" y="1241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project would involve the development of routines required for the generation of digitized pulses given the information pertaining to the process that needs to be probed and analyzed.These pulses could in turn be used for testing data acquisition systems and associated signal processing techniques.The algorithm is initialized by a reference pulse shape, with statistical distribution of amplitude and time.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5"/>
          <p:cNvSpPr txBox="1"/>
          <p:nvPr>
            <p:ph type="title"/>
          </p:nvPr>
        </p:nvSpPr>
        <p:spPr>
          <a:xfrm>
            <a:off x="311700" y="468525"/>
            <a:ext cx="85206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sz="3600"/>
              <a:t>Future Works</a:t>
            </a:r>
            <a:endParaRPr sz="2400"/>
          </a:p>
        </p:txBody>
      </p:sp>
      <p:sp>
        <p:nvSpPr>
          <p:cNvPr id="294" name="Google Shape;294;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Encouraged by the results, the next part we will be performing is implementation of peak amplitude generation of events from a given probability distribution in petalinux environment. After implementing it in petalinux environment,we will interface DAC(Digital to Analog Converter) by using FMC expansion connector to Zync. After this we will generate pulses from DAC and acquire  these pulses and plot the analog spectrum.</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References</a:t>
            </a:r>
            <a:endParaRPr sz="3600"/>
          </a:p>
        </p:txBody>
      </p:sp>
      <p:sp>
        <p:nvSpPr>
          <p:cNvPr id="300" name="Google Shape;300;p5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sz="1400"/>
              <a:t>Pramana Journal - </a:t>
            </a:r>
            <a:r>
              <a:rPr lang="en" sz="1400" u="sng">
                <a:solidFill>
                  <a:srgbClr val="0000FF"/>
                </a:solidFill>
                <a:latin typeface="Roboto"/>
                <a:ea typeface="Roboto"/>
                <a:cs typeface="Roboto"/>
                <a:sym typeface="Roboto"/>
                <a:hlinkClick r:id="rId3"/>
              </a:rPr>
              <a:t>https://www.ias.ac.in/Journals/Pramana_%E2%80%93_Journal_of_Physics/</a:t>
            </a:r>
            <a:endParaRPr sz="1400">
              <a:solidFill>
                <a:srgbClr val="0000FF"/>
              </a:solidFill>
            </a:endParaRPr>
          </a:p>
          <a:p>
            <a:pPr indent="-317500" lvl="0" marL="457200" rtl="0" algn="l">
              <a:spcBef>
                <a:spcPts val="0"/>
              </a:spcBef>
              <a:spcAft>
                <a:spcPts val="0"/>
              </a:spcAft>
              <a:buSzPts val="1400"/>
              <a:buChar char="●"/>
            </a:pPr>
            <a:r>
              <a:rPr lang="en" sz="1400"/>
              <a:t>System Design made on:</a:t>
            </a:r>
            <a:r>
              <a:rPr lang="en" sz="1400">
                <a:solidFill>
                  <a:srgbClr val="0000FF"/>
                </a:solidFill>
              </a:rPr>
              <a:t> </a:t>
            </a:r>
            <a:r>
              <a:rPr lang="en" sz="1400" u="sng">
                <a:solidFill>
                  <a:srgbClr val="0000FF"/>
                </a:solidFill>
                <a:hlinkClick r:id="rId4"/>
              </a:rPr>
              <a:t>www.draw.io</a:t>
            </a:r>
            <a:endParaRPr sz="1400">
              <a:solidFill>
                <a:srgbClr val="0000FF"/>
              </a:solidFill>
            </a:endParaRPr>
          </a:p>
          <a:p>
            <a:pPr indent="-317500" lvl="0" marL="457200" rtl="0" algn="l">
              <a:spcBef>
                <a:spcPts val="0"/>
              </a:spcBef>
              <a:spcAft>
                <a:spcPts val="0"/>
              </a:spcAft>
              <a:buSzPts val="1400"/>
              <a:buChar char="●"/>
            </a:pPr>
            <a:r>
              <a:rPr lang="en" sz="1400"/>
              <a:t>Paper references - Multichannel Digital Emulator of Radiation Detection Systems, A Fast, Programmable, Stand-Alone Pulse Generator Emulating Spectroscopy Nuclear Events</a:t>
            </a:r>
            <a:endParaRPr sz="1400"/>
          </a:p>
          <a:p>
            <a:pPr indent="-317500" lvl="0" marL="457200" rtl="0" algn="l">
              <a:spcBef>
                <a:spcPts val="0"/>
              </a:spcBef>
              <a:spcAft>
                <a:spcPts val="0"/>
              </a:spcAft>
              <a:buSzPts val="1400"/>
              <a:buChar char="●"/>
            </a:pPr>
            <a:r>
              <a:rPr lang="en" sz="1400"/>
              <a:t>Tkinter GUI Tool Guide - </a:t>
            </a:r>
            <a:r>
              <a:rPr lang="en" sz="1400" u="sng">
                <a:solidFill>
                  <a:srgbClr val="0000FF"/>
                </a:solidFill>
                <a:latin typeface="Roboto"/>
                <a:ea typeface="Roboto"/>
                <a:cs typeface="Roboto"/>
                <a:sym typeface="Roboto"/>
                <a:hlinkClick r:id="rId5"/>
              </a:rPr>
              <a:t>https://datatofish.com/matplotlib-charts-tkinter-gui/</a:t>
            </a:r>
            <a:endParaRPr sz="1400"/>
          </a:p>
          <a:p>
            <a:pPr indent="-317500" lvl="0" marL="457200" rtl="0" algn="l">
              <a:spcBef>
                <a:spcPts val="0"/>
              </a:spcBef>
              <a:spcAft>
                <a:spcPts val="0"/>
              </a:spcAft>
              <a:buSzPts val="1400"/>
              <a:buChar char="●"/>
            </a:pPr>
            <a:r>
              <a:rPr lang="en" sz="1400"/>
              <a:t>Matplotlib Guide - </a:t>
            </a:r>
            <a:r>
              <a:rPr lang="en" sz="1400" u="sng">
                <a:solidFill>
                  <a:srgbClr val="0000FF"/>
                </a:solidFill>
                <a:latin typeface="Roboto"/>
                <a:ea typeface="Roboto"/>
                <a:cs typeface="Roboto"/>
                <a:sym typeface="Roboto"/>
                <a:hlinkClick r:id="rId6"/>
              </a:rPr>
              <a:t>https://matplotlib.org/</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279925" y="1442350"/>
            <a:ext cx="4045200" cy="175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t>Problem Definition</a:t>
            </a:r>
            <a:endParaRPr i="1"/>
          </a:p>
        </p:txBody>
      </p:sp>
      <p:sp>
        <p:nvSpPr>
          <p:cNvPr id="127" name="Google Shape;127;p28"/>
          <p:cNvSpPr txBox="1"/>
          <p:nvPr/>
        </p:nvSpPr>
        <p:spPr>
          <a:xfrm>
            <a:off x="4572000" y="229525"/>
            <a:ext cx="4415100" cy="4100400"/>
          </a:xfrm>
          <a:prstGeom prst="rect">
            <a:avLst/>
          </a:prstGeom>
          <a:noFill/>
          <a:ln>
            <a:noFill/>
          </a:ln>
        </p:spPr>
        <p:txBody>
          <a:bodyPr anchorCtr="0" anchor="t" bIns="91425" lIns="91425" spcFirstLastPara="1" rIns="91425" wrap="square" tIns="91425">
            <a:noAutofit/>
          </a:bodyPr>
          <a:lstStyle/>
          <a:p>
            <a:pPr indent="0" lvl="0" marL="57150" rtl="0" algn="l">
              <a:spcBef>
                <a:spcPts val="0"/>
              </a:spcBef>
              <a:spcAft>
                <a:spcPts val="0"/>
              </a:spcAft>
              <a:buNone/>
            </a:pPr>
            <a:r>
              <a:rPr lang="en" sz="2200">
                <a:solidFill>
                  <a:srgbClr val="FFFFFF"/>
                </a:solidFill>
                <a:latin typeface="Nunito"/>
                <a:ea typeface="Nunito"/>
                <a:cs typeface="Nunito"/>
                <a:sym typeface="Nunito"/>
              </a:rPr>
              <a:t>Reality :</a:t>
            </a:r>
            <a:endParaRPr sz="2200">
              <a:solidFill>
                <a:srgbClr val="FFFFFF"/>
              </a:solidFill>
              <a:latin typeface="Nunito"/>
              <a:ea typeface="Nunito"/>
              <a:cs typeface="Nunito"/>
              <a:sym typeface="Nunito"/>
            </a:endParaRPr>
          </a:p>
          <a:p>
            <a:pPr indent="0" lvl="0" marL="57150" rtl="0" algn="l">
              <a:spcBef>
                <a:spcPts val="0"/>
              </a:spcBef>
              <a:spcAft>
                <a:spcPts val="0"/>
              </a:spcAft>
              <a:buNone/>
            </a:pPr>
            <a:r>
              <a:t/>
            </a:r>
            <a:endParaRPr sz="2200">
              <a:solidFill>
                <a:srgbClr val="FFFFFF"/>
              </a:solidFill>
              <a:latin typeface="Nunito"/>
              <a:ea typeface="Nunito"/>
              <a:cs typeface="Nunito"/>
              <a:sym typeface="Nunito"/>
            </a:endParaRPr>
          </a:p>
          <a:p>
            <a:pPr indent="0" lvl="0" marL="57150" rtl="0" algn="l">
              <a:spcBef>
                <a:spcPts val="0"/>
              </a:spcBef>
              <a:spcAft>
                <a:spcPts val="0"/>
              </a:spcAft>
              <a:buNone/>
            </a:pPr>
            <a:r>
              <a:rPr lang="en" sz="2200">
                <a:solidFill>
                  <a:srgbClr val="FFFFFF"/>
                </a:solidFill>
                <a:latin typeface="Nunito"/>
                <a:ea typeface="Nunito"/>
                <a:cs typeface="Nunito"/>
                <a:sym typeface="Nunito"/>
              </a:rPr>
              <a:t>“Information is the oil of the 21st century, and analytics is the combustion engine.”</a:t>
            </a:r>
            <a:endParaRPr sz="2200">
              <a:solidFill>
                <a:srgbClr val="FFFFFF"/>
              </a:solidFill>
              <a:latin typeface="Nunito"/>
              <a:ea typeface="Nunito"/>
              <a:cs typeface="Nunito"/>
              <a:sym typeface="Nunito"/>
            </a:endParaRPr>
          </a:p>
          <a:p>
            <a:pPr indent="0" lvl="0" marL="57150" rtl="0" algn="l">
              <a:spcBef>
                <a:spcPts val="0"/>
              </a:spcBef>
              <a:spcAft>
                <a:spcPts val="0"/>
              </a:spcAft>
              <a:buNone/>
            </a:pPr>
            <a:r>
              <a:t/>
            </a:r>
            <a:endParaRPr sz="2200">
              <a:solidFill>
                <a:srgbClr val="FFFFFF"/>
              </a:solidFill>
              <a:latin typeface="Nunito"/>
              <a:ea typeface="Nunito"/>
              <a:cs typeface="Nunito"/>
              <a:sym typeface="Nunito"/>
            </a:endParaRPr>
          </a:p>
          <a:p>
            <a:pPr indent="0" lvl="0" marL="57150" rtl="0" algn="l">
              <a:spcBef>
                <a:spcPts val="0"/>
              </a:spcBef>
              <a:spcAft>
                <a:spcPts val="0"/>
              </a:spcAft>
              <a:buNone/>
            </a:pPr>
            <a:r>
              <a:t/>
            </a:r>
            <a:endParaRPr sz="2200">
              <a:solidFill>
                <a:srgbClr val="FFFFFF"/>
              </a:solidFill>
              <a:latin typeface="Nunito"/>
              <a:ea typeface="Nunito"/>
              <a:cs typeface="Nunito"/>
              <a:sym typeface="Nunito"/>
            </a:endParaRPr>
          </a:p>
          <a:p>
            <a:pPr indent="0" lvl="0" marL="57150" rtl="0" algn="l">
              <a:spcBef>
                <a:spcPts val="0"/>
              </a:spcBef>
              <a:spcAft>
                <a:spcPts val="0"/>
              </a:spcAft>
              <a:buNone/>
            </a:pPr>
            <a:r>
              <a:t/>
            </a:r>
            <a:endParaRPr sz="2200">
              <a:solidFill>
                <a:srgbClr val="FFFFFF"/>
              </a:solidFill>
              <a:latin typeface="Nunito"/>
              <a:ea typeface="Nunito"/>
              <a:cs typeface="Nunito"/>
              <a:sym typeface="Nunito"/>
            </a:endParaRPr>
          </a:p>
          <a:p>
            <a:pPr indent="0" lvl="0" marL="57150" rtl="0" algn="l">
              <a:spcBef>
                <a:spcPts val="0"/>
              </a:spcBef>
              <a:spcAft>
                <a:spcPts val="0"/>
              </a:spcAft>
              <a:buNone/>
            </a:pPr>
            <a:r>
              <a:rPr lang="en" sz="2200">
                <a:solidFill>
                  <a:srgbClr val="FFFFFF"/>
                </a:solidFill>
                <a:latin typeface="Nunito"/>
                <a:ea typeface="Nunito"/>
                <a:cs typeface="Nunito"/>
                <a:sym typeface="Nunito"/>
              </a:rPr>
              <a:t>Problem:</a:t>
            </a:r>
            <a:endParaRPr sz="2200">
              <a:solidFill>
                <a:srgbClr val="FFFFFF"/>
              </a:solidFill>
              <a:latin typeface="Nunito"/>
              <a:ea typeface="Nunito"/>
              <a:cs typeface="Nunito"/>
              <a:sym typeface="Nunito"/>
            </a:endParaRPr>
          </a:p>
          <a:p>
            <a:pPr indent="0" lvl="0" marL="57150" rtl="0" algn="l">
              <a:spcBef>
                <a:spcPts val="0"/>
              </a:spcBef>
              <a:spcAft>
                <a:spcPts val="0"/>
              </a:spcAft>
              <a:buNone/>
            </a:pPr>
            <a:r>
              <a:t/>
            </a:r>
            <a:endParaRPr sz="2200">
              <a:solidFill>
                <a:srgbClr val="FFFFFF"/>
              </a:solidFill>
              <a:latin typeface="Nunito"/>
              <a:ea typeface="Nunito"/>
              <a:cs typeface="Nunito"/>
              <a:sym typeface="Nunito"/>
            </a:endParaRPr>
          </a:p>
          <a:p>
            <a:pPr indent="0" lvl="0" marL="0" rtl="0" algn="l">
              <a:spcBef>
                <a:spcPts val="0"/>
              </a:spcBef>
              <a:spcAft>
                <a:spcPts val="0"/>
              </a:spcAft>
              <a:buNone/>
            </a:pPr>
            <a:r>
              <a:rPr lang="en" sz="2200">
                <a:solidFill>
                  <a:srgbClr val="FFFFFF"/>
                </a:solidFill>
                <a:latin typeface="Nunito"/>
                <a:ea typeface="Nunito"/>
                <a:cs typeface="Nunito"/>
                <a:sym typeface="Nunito"/>
              </a:rPr>
              <a:t>Testing is challenging for large scale data acquisition system</a:t>
            </a:r>
            <a:endParaRPr sz="2200">
              <a:solidFill>
                <a:srgbClr val="FFFFFF"/>
              </a:solidFill>
              <a:latin typeface="Nunito"/>
              <a:ea typeface="Nunito"/>
              <a:cs typeface="Nunito"/>
              <a:sym typeface="Nunito"/>
            </a:endParaRPr>
          </a:p>
          <a:p>
            <a:pPr indent="0" lvl="0" marL="57150" rtl="0" algn="l">
              <a:spcBef>
                <a:spcPts val="0"/>
              </a:spcBef>
              <a:spcAft>
                <a:spcPts val="0"/>
              </a:spcAft>
              <a:buNone/>
            </a:pPr>
            <a:r>
              <a:t/>
            </a:r>
            <a:endParaRPr sz="2000">
              <a:solidFill>
                <a:srgbClr val="FFFFFF"/>
              </a:solidFill>
              <a:latin typeface="Nunito"/>
              <a:ea typeface="Nunito"/>
              <a:cs typeface="Nunito"/>
              <a:sym typeface="Nunito"/>
            </a:endParaRPr>
          </a:p>
          <a:p>
            <a:pPr indent="0" lvl="0" marL="57150" rtl="0" algn="l">
              <a:spcBef>
                <a:spcPts val="0"/>
              </a:spcBef>
              <a:spcAft>
                <a:spcPts val="0"/>
              </a:spcAft>
              <a:buNone/>
            </a:pPr>
            <a:r>
              <a:t/>
            </a:r>
            <a:endParaRPr sz="2000">
              <a:solidFill>
                <a:srgbClr val="FFFFFF"/>
              </a:solidFill>
              <a:latin typeface="Nunito"/>
              <a:ea typeface="Nunito"/>
              <a:cs typeface="Nunito"/>
              <a:sym typeface="Nunito"/>
            </a:endParaRPr>
          </a:p>
          <a:p>
            <a:pPr indent="0" lvl="0" marL="57150" rtl="0" algn="l">
              <a:spcBef>
                <a:spcPts val="0"/>
              </a:spcBef>
              <a:spcAft>
                <a:spcPts val="0"/>
              </a:spcAft>
              <a:buNone/>
            </a:pPr>
            <a:r>
              <a:t/>
            </a:r>
            <a:endParaRPr sz="2000">
              <a:solidFill>
                <a:srgbClr val="FFFFFF"/>
              </a:solidFill>
              <a:latin typeface="Nunito"/>
              <a:ea typeface="Nunito"/>
              <a:cs typeface="Nunito"/>
              <a:sym typeface="Nunito"/>
            </a:endParaRPr>
          </a:p>
          <a:p>
            <a:pPr indent="0" lvl="0" marL="57150" rtl="0" algn="l">
              <a:spcBef>
                <a:spcPts val="0"/>
              </a:spcBef>
              <a:spcAft>
                <a:spcPts val="0"/>
              </a:spcAft>
              <a:buNone/>
            </a:pPr>
            <a:r>
              <a:t/>
            </a:r>
            <a:endParaRPr sz="2000">
              <a:solidFill>
                <a:srgbClr val="FFFFFF"/>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1556425" y="425475"/>
            <a:ext cx="5797500" cy="9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4400"/>
              <a:t>SCOPE</a:t>
            </a:r>
            <a:endParaRPr i="1" sz="4400"/>
          </a:p>
        </p:txBody>
      </p:sp>
      <p:sp>
        <p:nvSpPr>
          <p:cNvPr id="133" name="Google Shape;133;p29"/>
          <p:cNvSpPr txBox="1"/>
          <p:nvPr/>
        </p:nvSpPr>
        <p:spPr>
          <a:xfrm>
            <a:off x="518825" y="1222075"/>
            <a:ext cx="8111400" cy="3403500"/>
          </a:xfrm>
          <a:prstGeom prst="rect">
            <a:avLst/>
          </a:prstGeom>
          <a:noFill/>
          <a:ln>
            <a:noFill/>
          </a:ln>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a:buChar char="●"/>
            </a:pPr>
            <a:r>
              <a:rPr lang="en" sz="2000">
                <a:latin typeface="Nunito"/>
                <a:ea typeface="Nunito"/>
                <a:cs typeface="Nunito"/>
                <a:sym typeface="Nunito"/>
              </a:rPr>
              <a:t>Solution</a:t>
            </a:r>
            <a:endParaRPr sz="2000">
              <a:latin typeface="Nunito"/>
              <a:ea typeface="Nunito"/>
              <a:cs typeface="Nunito"/>
              <a:sym typeface="Nunito"/>
            </a:endParaRPr>
          </a:p>
        </p:txBody>
      </p:sp>
      <p:sp>
        <p:nvSpPr>
          <p:cNvPr id="134" name="Google Shape;134;p29"/>
          <p:cNvSpPr txBox="1"/>
          <p:nvPr/>
        </p:nvSpPr>
        <p:spPr>
          <a:xfrm>
            <a:off x="-331775" y="0"/>
            <a:ext cx="9573900" cy="5143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35" name="Google Shape;135;p29"/>
          <p:cNvSpPr txBox="1"/>
          <p:nvPr/>
        </p:nvSpPr>
        <p:spPr>
          <a:xfrm>
            <a:off x="1890175" y="344150"/>
            <a:ext cx="5130000" cy="9585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FFFFFF"/>
                </a:solidFill>
                <a:latin typeface="Proxima Nova"/>
                <a:ea typeface="Proxima Nova"/>
                <a:cs typeface="Proxima Nova"/>
                <a:sym typeface="Proxima Nova"/>
              </a:rPr>
              <a:t>SCOPE</a:t>
            </a:r>
            <a:endParaRPr sz="2300">
              <a:solidFill>
                <a:srgbClr val="FFFFFF"/>
              </a:solidFill>
              <a:latin typeface="Proxima Nova"/>
              <a:ea typeface="Proxima Nova"/>
              <a:cs typeface="Proxima Nova"/>
              <a:sym typeface="Proxima Nova"/>
            </a:endParaRPr>
          </a:p>
        </p:txBody>
      </p:sp>
      <p:sp>
        <p:nvSpPr>
          <p:cNvPr id="136" name="Google Shape;136;p29"/>
          <p:cNvSpPr txBox="1"/>
          <p:nvPr/>
        </p:nvSpPr>
        <p:spPr>
          <a:xfrm>
            <a:off x="67150" y="1095350"/>
            <a:ext cx="8850000" cy="3652800"/>
          </a:xfrm>
          <a:prstGeom prst="rect">
            <a:avLst/>
          </a:prstGeom>
          <a:solidFill>
            <a:srgbClr val="000000"/>
          </a:solid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Font typeface="Nunito"/>
              <a:buChar char="●"/>
            </a:pPr>
            <a:r>
              <a:rPr lang="en" sz="2200">
                <a:solidFill>
                  <a:srgbClr val="FFFFFF"/>
                </a:solidFill>
                <a:latin typeface="Nunito"/>
                <a:ea typeface="Nunito"/>
                <a:cs typeface="Nunito"/>
                <a:sym typeface="Nunito"/>
              </a:rPr>
              <a:t>Development of digital pulse emulator</a:t>
            </a:r>
            <a:endParaRPr sz="2200">
              <a:solidFill>
                <a:srgbClr val="FFFFFF"/>
              </a:solidFill>
              <a:latin typeface="Nunito"/>
              <a:ea typeface="Nunito"/>
              <a:cs typeface="Nunito"/>
              <a:sym typeface="Nunito"/>
            </a:endParaRPr>
          </a:p>
          <a:p>
            <a:pPr indent="0" lvl="0" marL="457200" rtl="0" algn="l">
              <a:spcBef>
                <a:spcPts val="0"/>
              </a:spcBef>
              <a:spcAft>
                <a:spcPts val="0"/>
              </a:spcAft>
              <a:buNone/>
            </a:pPr>
            <a:r>
              <a:t/>
            </a:r>
            <a:endParaRPr sz="2200">
              <a:solidFill>
                <a:srgbClr val="FFFFFF"/>
              </a:solidFill>
              <a:latin typeface="Nunito"/>
              <a:ea typeface="Nunito"/>
              <a:cs typeface="Nunito"/>
              <a:sym typeface="Nunito"/>
            </a:endParaRPr>
          </a:p>
          <a:p>
            <a:pPr indent="-368300" lvl="0" marL="457200" rtl="0" algn="l">
              <a:spcBef>
                <a:spcPts val="0"/>
              </a:spcBef>
              <a:spcAft>
                <a:spcPts val="0"/>
              </a:spcAft>
              <a:buClr>
                <a:srgbClr val="FFFFFF"/>
              </a:buClr>
              <a:buSzPts val="2200"/>
              <a:buFont typeface="Nunito"/>
              <a:buChar char="●"/>
            </a:pPr>
            <a:r>
              <a:rPr lang="en" sz="2200">
                <a:solidFill>
                  <a:srgbClr val="FFFFFF"/>
                </a:solidFill>
                <a:latin typeface="Nunito"/>
                <a:ea typeface="Nunito"/>
                <a:cs typeface="Nunito"/>
                <a:sym typeface="Nunito"/>
              </a:rPr>
              <a:t>Data that needs to be analyzed and probed will be considered</a:t>
            </a:r>
            <a:endParaRPr sz="2200">
              <a:solidFill>
                <a:srgbClr val="FFFFFF"/>
              </a:solidFill>
              <a:latin typeface="Nunito"/>
              <a:ea typeface="Nunito"/>
              <a:cs typeface="Nunito"/>
              <a:sym typeface="Nunito"/>
            </a:endParaRPr>
          </a:p>
          <a:p>
            <a:pPr indent="0" lvl="0" marL="457200" rtl="0" algn="l">
              <a:spcBef>
                <a:spcPts val="0"/>
              </a:spcBef>
              <a:spcAft>
                <a:spcPts val="0"/>
              </a:spcAft>
              <a:buNone/>
            </a:pPr>
            <a:r>
              <a:t/>
            </a:r>
            <a:endParaRPr sz="2200">
              <a:solidFill>
                <a:srgbClr val="FFFFFF"/>
              </a:solidFill>
              <a:latin typeface="Nunito"/>
              <a:ea typeface="Nunito"/>
              <a:cs typeface="Nunito"/>
              <a:sym typeface="Nunito"/>
            </a:endParaRPr>
          </a:p>
          <a:p>
            <a:pPr indent="-368300" lvl="0" marL="457200" rtl="0" algn="l">
              <a:spcBef>
                <a:spcPts val="0"/>
              </a:spcBef>
              <a:spcAft>
                <a:spcPts val="0"/>
              </a:spcAft>
              <a:buClr>
                <a:srgbClr val="FFFFFF"/>
              </a:buClr>
              <a:buSzPts val="2200"/>
              <a:buFont typeface="Nunito"/>
              <a:buChar char="●"/>
            </a:pPr>
            <a:r>
              <a:rPr lang="en" sz="2200">
                <a:solidFill>
                  <a:srgbClr val="FFFFFF"/>
                </a:solidFill>
                <a:latin typeface="Nunito"/>
                <a:ea typeface="Nunito"/>
                <a:cs typeface="Nunito"/>
                <a:sym typeface="Nunito"/>
              </a:rPr>
              <a:t>Involves developing routines in C</a:t>
            </a:r>
            <a:endParaRPr sz="2200">
              <a:solidFill>
                <a:srgbClr val="FFFFFF"/>
              </a:solidFill>
              <a:latin typeface="Nunito"/>
              <a:ea typeface="Nunito"/>
              <a:cs typeface="Nunito"/>
              <a:sym typeface="Nunito"/>
            </a:endParaRPr>
          </a:p>
          <a:p>
            <a:pPr indent="0" lvl="0" marL="0" rtl="0" algn="l">
              <a:spcBef>
                <a:spcPts val="0"/>
              </a:spcBef>
              <a:spcAft>
                <a:spcPts val="0"/>
              </a:spcAft>
              <a:buNone/>
            </a:pPr>
            <a:r>
              <a:t/>
            </a:r>
            <a:endParaRPr sz="2200">
              <a:solidFill>
                <a:srgbClr val="FFFFFF"/>
              </a:solidFill>
              <a:latin typeface="Nunito"/>
              <a:ea typeface="Nunito"/>
              <a:cs typeface="Nunito"/>
              <a:sym typeface="Nunito"/>
            </a:endParaRPr>
          </a:p>
          <a:p>
            <a:pPr indent="-368300" lvl="0" marL="457200" rtl="0" algn="l">
              <a:spcBef>
                <a:spcPts val="0"/>
              </a:spcBef>
              <a:spcAft>
                <a:spcPts val="0"/>
              </a:spcAft>
              <a:buClr>
                <a:srgbClr val="FFFFFF"/>
              </a:buClr>
              <a:buSzPts val="2200"/>
              <a:buFont typeface="Nunito"/>
              <a:buChar char="●"/>
            </a:pPr>
            <a:r>
              <a:rPr lang="en" sz="2200">
                <a:solidFill>
                  <a:srgbClr val="FFFFFF"/>
                </a:solidFill>
                <a:latin typeface="Nunito"/>
                <a:ea typeface="Nunito"/>
                <a:cs typeface="Nunito"/>
                <a:sym typeface="Nunito"/>
              </a:rPr>
              <a:t>Input: Probability and amplitude spectrum</a:t>
            </a:r>
            <a:endParaRPr sz="2200">
              <a:solidFill>
                <a:srgbClr val="FFFFFF"/>
              </a:solidFill>
              <a:latin typeface="Nunito"/>
              <a:ea typeface="Nunito"/>
              <a:cs typeface="Nunito"/>
              <a:sym typeface="Nunito"/>
            </a:endParaRPr>
          </a:p>
          <a:p>
            <a:pPr indent="0" lvl="0" marL="457200" rtl="0" algn="l">
              <a:spcBef>
                <a:spcPts val="0"/>
              </a:spcBef>
              <a:spcAft>
                <a:spcPts val="0"/>
              </a:spcAft>
              <a:buNone/>
            </a:pPr>
            <a:r>
              <a:t/>
            </a:r>
            <a:endParaRPr sz="2200">
              <a:solidFill>
                <a:srgbClr val="FFFFFF"/>
              </a:solidFill>
              <a:latin typeface="Nunito"/>
              <a:ea typeface="Nunito"/>
              <a:cs typeface="Nunito"/>
              <a:sym typeface="Nunito"/>
            </a:endParaRPr>
          </a:p>
          <a:p>
            <a:pPr indent="-368300" lvl="0" marL="457200" rtl="0" algn="l">
              <a:spcBef>
                <a:spcPts val="0"/>
              </a:spcBef>
              <a:spcAft>
                <a:spcPts val="0"/>
              </a:spcAft>
              <a:buClr>
                <a:srgbClr val="FFFFFF"/>
              </a:buClr>
              <a:buSzPts val="2200"/>
              <a:buFont typeface="Nunito"/>
              <a:buChar char="●"/>
            </a:pPr>
            <a:r>
              <a:rPr lang="en" sz="2200">
                <a:solidFill>
                  <a:srgbClr val="FFFFFF"/>
                </a:solidFill>
                <a:latin typeface="Nunito"/>
                <a:ea typeface="Nunito"/>
                <a:cs typeface="Nunito"/>
                <a:sym typeface="Nunito"/>
              </a:rPr>
              <a:t>Output: Generation of pulses</a:t>
            </a:r>
            <a:endParaRPr sz="2200">
              <a:solidFill>
                <a:srgbClr val="FFFFFF"/>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0"/>
          <p:cNvSpPr txBox="1"/>
          <p:nvPr/>
        </p:nvSpPr>
        <p:spPr>
          <a:xfrm>
            <a:off x="4813225" y="374500"/>
            <a:ext cx="4045200" cy="40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Nunito"/>
                <a:ea typeface="Nunito"/>
                <a:cs typeface="Nunito"/>
                <a:sym typeface="Nunito"/>
              </a:rPr>
              <a:t>HARDWARE REQUIREMENTS</a:t>
            </a:r>
            <a:endParaRPr sz="2000">
              <a:solidFill>
                <a:srgbClr val="FFFFFF"/>
              </a:solidFill>
              <a:latin typeface="Nunito"/>
              <a:ea typeface="Nunito"/>
              <a:cs typeface="Nunito"/>
              <a:sym typeface="Nunito"/>
            </a:endParaRPr>
          </a:p>
          <a:p>
            <a:pPr indent="0" lvl="0" marL="0" rtl="0" algn="l">
              <a:spcBef>
                <a:spcPts val="0"/>
              </a:spcBef>
              <a:spcAft>
                <a:spcPts val="0"/>
              </a:spcAft>
              <a:buNone/>
            </a:pPr>
            <a:r>
              <a:t/>
            </a:r>
            <a:endParaRPr sz="2000">
              <a:solidFill>
                <a:srgbClr val="FFFFFF"/>
              </a:solidFill>
              <a:latin typeface="Nunito"/>
              <a:ea typeface="Nunito"/>
              <a:cs typeface="Nunito"/>
              <a:sym typeface="Nunito"/>
            </a:endParaRPr>
          </a:p>
          <a:p>
            <a:pPr indent="0" lvl="0" marL="0" rtl="0" algn="l">
              <a:spcBef>
                <a:spcPts val="0"/>
              </a:spcBef>
              <a:spcAft>
                <a:spcPts val="0"/>
              </a:spcAft>
              <a:buNone/>
            </a:pPr>
            <a:r>
              <a:t/>
            </a:r>
            <a:endParaRPr sz="2000">
              <a:solidFill>
                <a:srgbClr val="FFFFFF"/>
              </a:solidFill>
              <a:latin typeface="Nunito"/>
              <a:ea typeface="Nunito"/>
              <a:cs typeface="Nunito"/>
              <a:sym typeface="Nunito"/>
            </a:endParaRPr>
          </a:p>
          <a:p>
            <a:pPr indent="-355600" lvl="0" marL="457200" rtl="0" algn="l">
              <a:spcBef>
                <a:spcPts val="0"/>
              </a:spcBef>
              <a:spcAft>
                <a:spcPts val="0"/>
              </a:spcAft>
              <a:buClr>
                <a:srgbClr val="FFFFFF"/>
              </a:buClr>
              <a:buSzPts val="2000"/>
              <a:buFont typeface="Nunito"/>
              <a:buChar char="●"/>
            </a:pPr>
            <a:r>
              <a:rPr lang="en" sz="2000">
                <a:solidFill>
                  <a:srgbClr val="FFFFFF"/>
                </a:solidFill>
                <a:latin typeface="Nunito"/>
                <a:ea typeface="Nunito"/>
                <a:cs typeface="Nunito"/>
                <a:sym typeface="Nunito"/>
              </a:rPr>
              <a:t>Zynq development board with FMC connectors</a:t>
            </a:r>
            <a:endParaRPr sz="2000">
              <a:solidFill>
                <a:srgbClr val="FFFFFF"/>
              </a:solidFill>
              <a:latin typeface="Nunito"/>
              <a:ea typeface="Nunito"/>
              <a:cs typeface="Nunito"/>
              <a:sym typeface="Nunito"/>
            </a:endParaRPr>
          </a:p>
          <a:p>
            <a:pPr indent="0" lvl="0" marL="914400" rtl="0" algn="l">
              <a:spcBef>
                <a:spcPts val="0"/>
              </a:spcBef>
              <a:spcAft>
                <a:spcPts val="0"/>
              </a:spcAft>
              <a:buNone/>
            </a:pPr>
            <a:r>
              <a:t/>
            </a:r>
            <a:endParaRPr sz="2000">
              <a:solidFill>
                <a:srgbClr val="FFFFFF"/>
              </a:solidFill>
              <a:latin typeface="Nunito"/>
              <a:ea typeface="Nunito"/>
              <a:cs typeface="Nunito"/>
              <a:sym typeface="Nunito"/>
            </a:endParaRPr>
          </a:p>
          <a:p>
            <a:pPr indent="-355600" lvl="0" marL="457200" rtl="0" algn="l">
              <a:spcBef>
                <a:spcPts val="0"/>
              </a:spcBef>
              <a:spcAft>
                <a:spcPts val="0"/>
              </a:spcAft>
              <a:buClr>
                <a:srgbClr val="FFFFFF"/>
              </a:buClr>
              <a:buSzPts val="2000"/>
              <a:buFont typeface="Nunito"/>
              <a:buChar char="●"/>
            </a:pPr>
            <a:r>
              <a:rPr lang="en" sz="2000">
                <a:solidFill>
                  <a:srgbClr val="FFFFFF"/>
                </a:solidFill>
                <a:latin typeface="Nunito"/>
                <a:ea typeface="Nunito"/>
                <a:cs typeface="Nunito"/>
                <a:sym typeface="Nunito"/>
              </a:rPr>
              <a:t>High speed data acquisition </a:t>
            </a:r>
            <a:endParaRPr sz="2000">
              <a:solidFill>
                <a:srgbClr val="FFFFFF"/>
              </a:solidFill>
              <a:latin typeface="Nunito"/>
              <a:ea typeface="Nunito"/>
              <a:cs typeface="Nunito"/>
              <a:sym typeface="Nunito"/>
            </a:endParaRPr>
          </a:p>
          <a:p>
            <a:pPr indent="0" lvl="0" marL="914400" rtl="0" algn="l">
              <a:spcBef>
                <a:spcPts val="0"/>
              </a:spcBef>
              <a:spcAft>
                <a:spcPts val="0"/>
              </a:spcAft>
              <a:buNone/>
            </a:pPr>
            <a:r>
              <a:t/>
            </a:r>
            <a:endParaRPr sz="2000">
              <a:solidFill>
                <a:srgbClr val="FFFFFF"/>
              </a:solidFill>
              <a:latin typeface="Nunito"/>
              <a:ea typeface="Nunito"/>
              <a:cs typeface="Nunito"/>
              <a:sym typeface="Nunito"/>
            </a:endParaRPr>
          </a:p>
          <a:p>
            <a:pPr indent="-355600" lvl="0" marL="457200" rtl="0" algn="l">
              <a:spcBef>
                <a:spcPts val="0"/>
              </a:spcBef>
              <a:spcAft>
                <a:spcPts val="0"/>
              </a:spcAft>
              <a:buClr>
                <a:srgbClr val="FFFFFF"/>
              </a:buClr>
              <a:buSzPts val="2000"/>
              <a:buFont typeface="Nunito"/>
              <a:buChar char="●"/>
            </a:pPr>
            <a:r>
              <a:rPr lang="en" sz="2000">
                <a:solidFill>
                  <a:srgbClr val="FFFFFF"/>
                </a:solidFill>
                <a:latin typeface="Nunito"/>
                <a:ea typeface="Nunito"/>
                <a:cs typeface="Nunito"/>
                <a:sym typeface="Nunito"/>
              </a:rPr>
              <a:t>FMC card with on board two analog inputs and outputs</a:t>
            </a:r>
            <a:endParaRPr sz="2000">
              <a:solidFill>
                <a:srgbClr val="FFFFFF"/>
              </a:solidFill>
              <a:latin typeface="Nunito"/>
              <a:ea typeface="Nunito"/>
              <a:cs typeface="Nunito"/>
              <a:sym typeface="Nunito"/>
            </a:endParaRPr>
          </a:p>
          <a:p>
            <a:pPr indent="0" lvl="0" marL="914400" rtl="0" algn="l">
              <a:spcBef>
                <a:spcPts val="0"/>
              </a:spcBef>
              <a:spcAft>
                <a:spcPts val="0"/>
              </a:spcAft>
              <a:buNone/>
            </a:pPr>
            <a:r>
              <a:t/>
            </a:r>
            <a:endParaRPr sz="2000">
              <a:solidFill>
                <a:srgbClr val="FFFFFF"/>
              </a:solidFill>
              <a:latin typeface="Nunito"/>
              <a:ea typeface="Nunito"/>
              <a:cs typeface="Nunito"/>
              <a:sym typeface="Nunito"/>
            </a:endParaRPr>
          </a:p>
          <a:p>
            <a:pPr indent="-355600" lvl="0" marL="457200" rtl="0" algn="l">
              <a:spcBef>
                <a:spcPts val="0"/>
              </a:spcBef>
              <a:spcAft>
                <a:spcPts val="0"/>
              </a:spcAft>
              <a:buClr>
                <a:srgbClr val="FFFFFF"/>
              </a:buClr>
              <a:buSzPts val="2000"/>
              <a:buFont typeface="Nunito"/>
              <a:buChar char="●"/>
            </a:pPr>
            <a:r>
              <a:rPr lang="en" sz="2000">
                <a:solidFill>
                  <a:srgbClr val="FFFFFF"/>
                </a:solidFill>
                <a:latin typeface="Nunito"/>
                <a:ea typeface="Nunito"/>
                <a:cs typeface="Nunito"/>
                <a:sym typeface="Nunito"/>
              </a:rPr>
              <a:t>Power supply adapter</a:t>
            </a:r>
            <a:endParaRPr sz="2000">
              <a:solidFill>
                <a:srgbClr val="FFFFFF"/>
              </a:solidFill>
              <a:latin typeface="Nunito"/>
              <a:ea typeface="Nunito"/>
              <a:cs typeface="Nunito"/>
              <a:sym typeface="Nunito"/>
            </a:endParaRPr>
          </a:p>
          <a:p>
            <a:pPr indent="0" lvl="0" marL="457200" rtl="0" algn="l">
              <a:spcBef>
                <a:spcPts val="0"/>
              </a:spcBef>
              <a:spcAft>
                <a:spcPts val="0"/>
              </a:spcAft>
              <a:buNone/>
            </a:pPr>
            <a:r>
              <a:t/>
            </a:r>
            <a:endParaRPr sz="2000">
              <a:solidFill>
                <a:srgbClr val="FFFFFF"/>
              </a:solidFill>
              <a:latin typeface="Nunito"/>
              <a:ea typeface="Nunito"/>
              <a:cs typeface="Nunito"/>
              <a:sym typeface="Nunito"/>
            </a:endParaRPr>
          </a:p>
          <a:p>
            <a:pPr indent="0" lvl="0" marL="457200" rtl="0" algn="l">
              <a:spcBef>
                <a:spcPts val="0"/>
              </a:spcBef>
              <a:spcAft>
                <a:spcPts val="0"/>
              </a:spcAft>
              <a:buNone/>
            </a:pPr>
            <a:r>
              <a:t/>
            </a:r>
            <a:endParaRPr sz="2000">
              <a:solidFill>
                <a:srgbClr val="FFFFFF"/>
              </a:solidFill>
              <a:latin typeface="Nunito"/>
              <a:ea typeface="Nunito"/>
              <a:cs typeface="Nunito"/>
              <a:sym typeface="Nunito"/>
            </a:endParaRPr>
          </a:p>
        </p:txBody>
      </p:sp>
      <p:sp>
        <p:nvSpPr>
          <p:cNvPr id="142" name="Google Shape;142;p30"/>
          <p:cNvSpPr txBox="1"/>
          <p:nvPr/>
        </p:nvSpPr>
        <p:spPr>
          <a:xfrm>
            <a:off x="201300" y="374500"/>
            <a:ext cx="4109100" cy="40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Nunito"/>
                <a:ea typeface="Nunito"/>
                <a:cs typeface="Nunito"/>
                <a:sym typeface="Nunito"/>
              </a:rPr>
              <a:t>SOFTWARE REQUIREMENTS</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Xilinx Vivado</a:t>
            </a:r>
            <a:endParaRPr sz="2000">
              <a:latin typeface="Nunito"/>
              <a:ea typeface="Nunito"/>
              <a:cs typeface="Nunito"/>
              <a:sym typeface="Nunito"/>
            </a:endParaRPr>
          </a:p>
          <a:p>
            <a:pPr indent="0" lvl="0" marL="457200" rtl="0" algn="l">
              <a:spcBef>
                <a:spcPts val="0"/>
              </a:spcBef>
              <a:spcAft>
                <a:spcPts val="0"/>
              </a:spcAft>
              <a:buNone/>
            </a:pPr>
            <a:r>
              <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Gcc compiler</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Literature Survey</a:t>
            </a:r>
            <a:endParaRPr sz="3600"/>
          </a:p>
        </p:txBody>
      </p:sp>
      <p:sp>
        <p:nvSpPr>
          <p:cNvPr id="148" name="Google Shape;148;p31"/>
          <p:cNvSpPr txBox="1"/>
          <p:nvPr>
            <p:ph idx="1" type="body"/>
          </p:nvPr>
        </p:nvSpPr>
        <p:spPr>
          <a:xfrm>
            <a:off x="311700" y="1165875"/>
            <a:ext cx="8743500" cy="3545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a:buChar char="●"/>
            </a:pPr>
            <a:r>
              <a:rPr b="1" lang="en" sz="2000">
                <a:solidFill>
                  <a:srgbClr val="222222"/>
                </a:solidFill>
                <a:highlight>
                  <a:srgbClr val="FFFFFF"/>
                </a:highlight>
                <a:latin typeface="Nunito"/>
                <a:ea typeface="Nunito"/>
                <a:cs typeface="Nunito"/>
                <a:sym typeface="Nunito"/>
              </a:rPr>
              <a:t>Configurable Digital Emulation of  Radiation Sources</a:t>
            </a:r>
            <a:endParaRPr b="1" sz="2000">
              <a:solidFill>
                <a:srgbClr val="222222"/>
              </a:solidFill>
              <a:highlight>
                <a:srgbClr val="FFFFFF"/>
              </a:highlight>
              <a:latin typeface="Nunito"/>
              <a:ea typeface="Nunito"/>
              <a:cs typeface="Nunito"/>
              <a:sym typeface="Nunito"/>
            </a:endParaRPr>
          </a:p>
          <a:p>
            <a:pPr indent="457200" lvl="0" marL="0" rtl="0" algn="l">
              <a:spcBef>
                <a:spcPts val="0"/>
              </a:spcBef>
              <a:spcAft>
                <a:spcPts val="0"/>
              </a:spcAft>
              <a:buNone/>
            </a:pPr>
            <a:r>
              <a:rPr b="1" i="1" lang="en" sz="2000">
                <a:solidFill>
                  <a:srgbClr val="222222"/>
                </a:solidFill>
                <a:highlight>
                  <a:srgbClr val="FFFFFF"/>
                </a:highlight>
                <a:latin typeface="Nunito"/>
                <a:ea typeface="Nunito"/>
                <a:cs typeface="Nunito"/>
                <a:sym typeface="Nunito"/>
              </a:rPr>
              <a:t>[Abbiati, Sebastiano Scarpaci, Angelo Geraci, Giancarlo Ripamonti</a:t>
            </a:r>
            <a:endParaRPr b="1" i="1" sz="2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b="1" i="1" lang="en" sz="2000">
                <a:solidFill>
                  <a:srgbClr val="222222"/>
                </a:solidFill>
                <a:highlight>
                  <a:srgbClr val="FFFFFF"/>
                </a:highlight>
                <a:latin typeface="Nunito"/>
                <a:ea typeface="Nunito"/>
                <a:cs typeface="Nunito"/>
                <a:sym typeface="Nunito"/>
              </a:rPr>
              <a:t>      2009 IEEE Nuclear Science]</a:t>
            </a:r>
            <a:endParaRPr b="1" i="1" sz="2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i="1" sz="2000">
              <a:solidFill>
                <a:srgbClr val="222222"/>
              </a:solidFill>
              <a:highlight>
                <a:srgbClr val="FFFFFF"/>
              </a:highlight>
              <a:latin typeface="Nunito"/>
              <a:ea typeface="Nunito"/>
              <a:cs typeface="Nunito"/>
              <a:sym typeface="Nunito"/>
            </a:endParaRPr>
          </a:p>
          <a:p>
            <a:pPr indent="-355600" lvl="0" marL="457200" rtl="0" algn="l">
              <a:spcBef>
                <a:spcPts val="0"/>
              </a:spcBef>
              <a:spcAft>
                <a:spcPts val="0"/>
              </a:spcAft>
              <a:buClr>
                <a:srgbClr val="222222"/>
              </a:buClr>
              <a:buSzPts val="2000"/>
              <a:buFont typeface="Nunito"/>
              <a:buChar char="●"/>
            </a:pPr>
            <a:r>
              <a:rPr i="1" lang="en" sz="2000">
                <a:solidFill>
                  <a:srgbClr val="222222"/>
                </a:solidFill>
                <a:highlight>
                  <a:srgbClr val="FFFFFF"/>
                </a:highlight>
                <a:latin typeface="Nunito"/>
                <a:ea typeface="Nunito"/>
                <a:cs typeface="Nunito"/>
                <a:sym typeface="Nunito"/>
              </a:rPr>
              <a:t> Output of the FPGA device enters an analog front-end that plays the role of a classic preamplifier. </a:t>
            </a:r>
            <a:endParaRPr i="1" sz="2000">
              <a:solidFill>
                <a:srgbClr val="222222"/>
              </a:solidFill>
              <a:highlight>
                <a:srgbClr val="FFFFFF"/>
              </a:highlight>
              <a:latin typeface="Nunito"/>
              <a:ea typeface="Nunito"/>
              <a:cs typeface="Nunito"/>
              <a:sym typeface="Nunito"/>
            </a:endParaRPr>
          </a:p>
          <a:p>
            <a:pPr indent="0" lvl="0" marL="457200" rtl="0" algn="l">
              <a:spcBef>
                <a:spcPts val="0"/>
              </a:spcBef>
              <a:spcAft>
                <a:spcPts val="0"/>
              </a:spcAft>
              <a:buNone/>
            </a:pPr>
            <a:r>
              <a:t/>
            </a:r>
            <a:endParaRPr i="1" sz="2000">
              <a:solidFill>
                <a:srgbClr val="222222"/>
              </a:solidFill>
              <a:highlight>
                <a:srgbClr val="FFFFFF"/>
              </a:highlight>
              <a:latin typeface="Nunito"/>
              <a:ea typeface="Nunito"/>
              <a:cs typeface="Nunito"/>
              <a:sym typeface="Nunito"/>
            </a:endParaRPr>
          </a:p>
          <a:p>
            <a:pPr indent="-355600" lvl="0" marL="457200" rtl="0" algn="l">
              <a:spcBef>
                <a:spcPts val="0"/>
              </a:spcBef>
              <a:spcAft>
                <a:spcPts val="0"/>
              </a:spcAft>
              <a:buClr>
                <a:srgbClr val="222222"/>
              </a:buClr>
              <a:buSzPts val="2000"/>
              <a:buFont typeface="Nunito"/>
              <a:buChar char="●"/>
            </a:pPr>
            <a:r>
              <a:rPr i="1" lang="en" sz="2000">
                <a:solidFill>
                  <a:srgbClr val="222222"/>
                </a:solidFill>
                <a:highlight>
                  <a:srgbClr val="FFFFFF"/>
                </a:highlight>
                <a:latin typeface="Nunito"/>
                <a:ea typeface="Nunito"/>
                <a:cs typeface="Nunito"/>
                <a:sym typeface="Nunito"/>
              </a:rPr>
              <a:t>In this way, the system actually can emulate the cascade of source, detector and preamplifier section.</a:t>
            </a:r>
            <a:endParaRPr i="1" sz="2000">
              <a:solidFill>
                <a:srgbClr val="222222"/>
              </a:solidFill>
              <a:highlight>
                <a:srgbClr val="FFFFFF"/>
              </a:highlight>
              <a:latin typeface="Nunito"/>
              <a:ea typeface="Nunito"/>
              <a:cs typeface="Nunito"/>
              <a:sym typeface="Nunito"/>
            </a:endParaRPr>
          </a:p>
          <a:p>
            <a:pPr indent="0" lvl="0" marL="457200" rtl="0" algn="l">
              <a:spcBef>
                <a:spcPts val="0"/>
              </a:spcBef>
              <a:spcAft>
                <a:spcPts val="0"/>
              </a:spcAft>
              <a:buNone/>
            </a:pPr>
            <a:r>
              <a:t/>
            </a:r>
            <a:endParaRPr i="1" sz="2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i="1" sz="2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i="1"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l">
              <a:spcBef>
                <a:spcPts val="1200"/>
              </a:spcBef>
              <a:spcAft>
                <a:spcPts val="0"/>
              </a:spcAft>
              <a:buNone/>
            </a:pPr>
            <a:r>
              <a:t/>
            </a:r>
            <a:endParaRPr/>
          </a:p>
          <a:p>
            <a:pPr indent="0" lvl="0" marL="0" rtl="0" algn="l">
              <a:spcBef>
                <a:spcPts val="1600"/>
              </a:spcBef>
              <a:spcAft>
                <a:spcPts val="1600"/>
              </a:spcAft>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Literature Survey</a:t>
            </a:r>
            <a:endParaRPr sz="3600"/>
          </a:p>
        </p:txBody>
      </p:sp>
      <p:sp>
        <p:nvSpPr>
          <p:cNvPr id="154" name="Google Shape;154;p32"/>
          <p:cNvSpPr txBox="1"/>
          <p:nvPr>
            <p:ph idx="1" type="body"/>
          </p:nvPr>
        </p:nvSpPr>
        <p:spPr>
          <a:xfrm>
            <a:off x="311700" y="1165875"/>
            <a:ext cx="8743500" cy="35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2000">
              <a:solidFill>
                <a:srgbClr val="222222"/>
              </a:solidFill>
              <a:highlight>
                <a:srgbClr val="FFFFFF"/>
              </a:highlight>
              <a:latin typeface="Nunito"/>
              <a:ea typeface="Nunito"/>
              <a:cs typeface="Nunito"/>
              <a:sym typeface="Nunito"/>
            </a:endParaRPr>
          </a:p>
          <a:p>
            <a:pPr indent="-355600" lvl="0" marL="457200" rtl="0" algn="l">
              <a:spcBef>
                <a:spcPts val="0"/>
              </a:spcBef>
              <a:spcAft>
                <a:spcPts val="0"/>
              </a:spcAft>
              <a:buClr>
                <a:srgbClr val="222222"/>
              </a:buClr>
              <a:buSzPts val="2000"/>
              <a:buFont typeface="Nunito"/>
              <a:buChar char="●"/>
            </a:pPr>
            <a:r>
              <a:rPr i="1" lang="en" sz="2000">
                <a:solidFill>
                  <a:srgbClr val="222222"/>
                </a:solidFill>
                <a:highlight>
                  <a:srgbClr val="FFFFFF"/>
                </a:highlight>
                <a:latin typeface="Nunito"/>
                <a:ea typeface="Nunito"/>
                <a:cs typeface="Nunito"/>
                <a:sym typeface="Nunito"/>
              </a:rPr>
              <a:t>Occurrence time values that occur according to an assigned statistic distribution.</a:t>
            </a:r>
            <a:endParaRPr i="1" sz="2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2000">
              <a:solidFill>
                <a:srgbClr val="222222"/>
              </a:solidFill>
              <a:highlight>
                <a:srgbClr val="FFFFFF"/>
              </a:highlight>
              <a:latin typeface="Nunito"/>
              <a:ea typeface="Nunito"/>
              <a:cs typeface="Nunito"/>
              <a:sym typeface="Nunito"/>
            </a:endParaRPr>
          </a:p>
          <a:p>
            <a:pPr indent="-355600" lvl="0" marL="457200" rtl="0" algn="just">
              <a:lnSpc>
                <a:spcPct val="96000"/>
              </a:lnSpc>
              <a:spcBef>
                <a:spcPts val="1200"/>
              </a:spcBef>
              <a:spcAft>
                <a:spcPts val="0"/>
              </a:spcAft>
              <a:buSzPts val="2000"/>
              <a:buFont typeface="Nunito"/>
              <a:buChar char="●"/>
            </a:pPr>
            <a:r>
              <a:rPr b="1" lang="en" sz="2000">
                <a:solidFill>
                  <a:srgbClr val="222222"/>
                </a:solidFill>
                <a:highlight>
                  <a:srgbClr val="FFFFFF"/>
                </a:highlight>
                <a:latin typeface="Nunito"/>
                <a:ea typeface="Nunito"/>
                <a:cs typeface="Nunito"/>
                <a:sym typeface="Nunito"/>
              </a:rPr>
              <a:t>Multichannel Digital Emulator of Radiation Detection Systems</a:t>
            </a:r>
            <a:endParaRPr b="1"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rPr b="1" i="1" lang="en" sz="2000">
                <a:solidFill>
                  <a:srgbClr val="222222"/>
                </a:solidFill>
                <a:highlight>
                  <a:srgbClr val="FFFFFF"/>
                </a:highlight>
                <a:latin typeface="Nunito"/>
                <a:ea typeface="Nunito"/>
                <a:cs typeface="Nunito"/>
                <a:sym typeface="Nunito"/>
              </a:rPr>
              <a:t>[J.Millman, A.Grabel, Microelectronics&amp;quot;, McGraw-Hill, 198]</a:t>
            </a:r>
            <a:endParaRPr b="1" i="1" sz="2000">
              <a:solidFill>
                <a:srgbClr val="222222"/>
              </a:solidFill>
              <a:highlight>
                <a:srgbClr val="FFFFFF"/>
              </a:highlight>
              <a:latin typeface="Nunito"/>
              <a:ea typeface="Nunito"/>
              <a:cs typeface="Nunito"/>
              <a:sym typeface="Nunito"/>
            </a:endParaRPr>
          </a:p>
          <a:p>
            <a:pPr indent="-355600" lvl="0" marL="457200" rtl="0" algn="just">
              <a:lnSpc>
                <a:spcPct val="96000"/>
              </a:lnSpc>
              <a:spcBef>
                <a:spcPts val="1200"/>
              </a:spcBef>
              <a:spcAft>
                <a:spcPts val="0"/>
              </a:spcAft>
              <a:buClr>
                <a:srgbClr val="222222"/>
              </a:buClr>
              <a:buSzPts val="2000"/>
              <a:buFont typeface="Nunito"/>
              <a:buChar char="●"/>
            </a:pPr>
            <a:r>
              <a:rPr i="1" lang="en" sz="2000">
                <a:solidFill>
                  <a:srgbClr val="222222"/>
                </a:solidFill>
                <a:highlight>
                  <a:srgbClr val="FFFFFF"/>
                </a:highlight>
                <a:latin typeface="Nunito"/>
                <a:ea typeface="Nunito"/>
                <a:cs typeface="Nunito"/>
                <a:sym typeface="Nunito"/>
              </a:rPr>
              <a:t>The performances of the instrument mainly depend on a good pseudorandom generation process. </a:t>
            </a:r>
            <a:endParaRPr i="1"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rPr b="1" i="1" lang="en" sz="2000">
                <a:solidFill>
                  <a:srgbClr val="222222"/>
                </a:solidFill>
                <a:highlight>
                  <a:srgbClr val="FFFFFF"/>
                </a:highlight>
                <a:latin typeface="Nunito"/>
                <a:ea typeface="Nunito"/>
                <a:cs typeface="Nunito"/>
                <a:sym typeface="Nunito"/>
              </a:rPr>
              <a:t> </a:t>
            </a:r>
            <a:endParaRPr b="1" i="1"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b="1" i="1"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b="1" i="1"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l">
              <a:spcBef>
                <a:spcPts val="1200"/>
              </a:spcBef>
              <a:spcAft>
                <a:spcPts val="0"/>
              </a:spcAft>
              <a:buNone/>
            </a:pPr>
            <a:r>
              <a:t/>
            </a:r>
            <a:endParaRPr/>
          </a:p>
          <a:p>
            <a:pPr indent="0" lvl="0" marL="0" rtl="0" algn="l">
              <a:spcBef>
                <a:spcPts val="1600"/>
              </a:spcBef>
              <a:spcAft>
                <a:spcPts val="1600"/>
              </a:spcAft>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Literature Survey</a:t>
            </a:r>
            <a:endParaRPr sz="3600"/>
          </a:p>
        </p:txBody>
      </p:sp>
      <p:sp>
        <p:nvSpPr>
          <p:cNvPr id="160" name="Google Shape;160;p33"/>
          <p:cNvSpPr txBox="1"/>
          <p:nvPr>
            <p:ph idx="1" type="body"/>
          </p:nvPr>
        </p:nvSpPr>
        <p:spPr>
          <a:xfrm>
            <a:off x="311700" y="1122650"/>
            <a:ext cx="8743500" cy="3545700"/>
          </a:xfrm>
          <a:prstGeom prst="rect">
            <a:avLst/>
          </a:prstGeom>
        </p:spPr>
        <p:txBody>
          <a:bodyPr anchorCtr="0" anchor="t" bIns="91425" lIns="91425" spcFirstLastPara="1" rIns="91425" wrap="square" tIns="91425">
            <a:noAutofit/>
          </a:bodyPr>
          <a:lstStyle/>
          <a:p>
            <a:pPr indent="-355600" lvl="0" marL="457200" rtl="0" algn="just">
              <a:lnSpc>
                <a:spcPct val="96000"/>
              </a:lnSpc>
              <a:spcBef>
                <a:spcPts val="1200"/>
              </a:spcBef>
              <a:spcAft>
                <a:spcPts val="0"/>
              </a:spcAft>
              <a:buClr>
                <a:srgbClr val="222222"/>
              </a:buClr>
              <a:buSzPts val="2000"/>
              <a:buFont typeface="Nunito"/>
              <a:buChar char="●"/>
            </a:pPr>
            <a:r>
              <a:rPr lang="en" sz="2000">
                <a:solidFill>
                  <a:srgbClr val="222222"/>
                </a:solidFill>
                <a:highlight>
                  <a:srgbClr val="FFFFFF"/>
                </a:highlight>
                <a:latin typeface="Nunito"/>
                <a:ea typeface="Nunito"/>
                <a:cs typeface="Nunito"/>
                <a:sym typeface="Nunito"/>
              </a:rPr>
              <a:t>In order to test the realized LFSR statistic generator, different realizations of streams of pseudorandom values have been extracted from the FPGA. </a:t>
            </a:r>
            <a:endParaRPr sz="2000">
              <a:solidFill>
                <a:srgbClr val="222222"/>
              </a:solidFill>
              <a:highlight>
                <a:srgbClr val="FFFFFF"/>
              </a:highlight>
              <a:latin typeface="Nunito"/>
              <a:ea typeface="Nunito"/>
              <a:cs typeface="Nunito"/>
              <a:sym typeface="Nunito"/>
            </a:endParaRPr>
          </a:p>
          <a:p>
            <a:pPr indent="0" lvl="0" marL="9144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355600" lvl="0" marL="457200" rtl="0" algn="just">
              <a:lnSpc>
                <a:spcPct val="96000"/>
              </a:lnSpc>
              <a:spcBef>
                <a:spcPts val="1200"/>
              </a:spcBef>
              <a:spcAft>
                <a:spcPts val="0"/>
              </a:spcAft>
              <a:buClr>
                <a:srgbClr val="222222"/>
              </a:buClr>
              <a:buSzPts val="2000"/>
              <a:buFont typeface="Nunito"/>
              <a:buChar char="●"/>
            </a:pPr>
            <a:r>
              <a:rPr lang="en" sz="2000">
                <a:solidFill>
                  <a:srgbClr val="222222"/>
                </a:solidFill>
                <a:highlight>
                  <a:srgbClr val="FFFFFF"/>
                </a:highlight>
                <a:latin typeface="Nunito"/>
                <a:ea typeface="Nunito"/>
                <a:cs typeface="Nunito"/>
                <a:sym typeface="Nunito"/>
              </a:rPr>
              <a:t>In order to verify uniformity and independence of the generated values, chi-square tests have been performed.</a:t>
            </a:r>
            <a:endParaRPr sz="2000">
              <a:solidFill>
                <a:srgbClr val="222222"/>
              </a:solidFill>
              <a:highlight>
                <a:srgbClr val="FFFFFF"/>
              </a:highlight>
              <a:latin typeface="Nunito"/>
              <a:ea typeface="Nunito"/>
              <a:cs typeface="Nunito"/>
              <a:sym typeface="Nunito"/>
            </a:endParaRPr>
          </a:p>
          <a:p>
            <a:pPr indent="0" lvl="0" marL="9144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9144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just">
              <a:lnSpc>
                <a:spcPct val="96000"/>
              </a:lnSpc>
              <a:spcBef>
                <a:spcPts val="1200"/>
              </a:spcBef>
              <a:spcAft>
                <a:spcPts val="0"/>
              </a:spcAft>
              <a:buNone/>
            </a:pPr>
            <a:r>
              <a:t/>
            </a:r>
            <a:endParaRPr sz="2000">
              <a:solidFill>
                <a:srgbClr val="222222"/>
              </a:solidFill>
              <a:highlight>
                <a:srgbClr val="FFFFFF"/>
              </a:highlight>
              <a:latin typeface="Nunito"/>
              <a:ea typeface="Nunito"/>
              <a:cs typeface="Nunito"/>
              <a:sym typeface="Nunito"/>
            </a:endParaRPr>
          </a:p>
          <a:p>
            <a:pPr indent="0" lvl="0" marL="457200" rtl="0" algn="l">
              <a:spcBef>
                <a:spcPts val="1200"/>
              </a:spcBef>
              <a:spcAft>
                <a:spcPts val="0"/>
              </a:spcAft>
              <a:buNone/>
            </a:pPr>
            <a:r>
              <a:t/>
            </a:r>
            <a:endParaRPr/>
          </a:p>
          <a:p>
            <a:pPr indent="0" lvl="0" marL="0" rtl="0" algn="l">
              <a:spcBef>
                <a:spcPts val="1600"/>
              </a:spcBef>
              <a:spcAft>
                <a:spcPts val="160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